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79" r:id="rId3"/>
    <p:sldId id="283" r:id="rId4"/>
    <p:sldId id="280" r:id="rId5"/>
    <p:sldId id="284" r:id="rId6"/>
    <p:sldId id="296" r:id="rId7"/>
    <p:sldId id="285" r:id="rId8"/>
    <p:sldId id="299" r:id="rId9"/>
    <p:sldId id="300" r:id="rId10"/>
    <p:sldId id="303" r:id="rId11"/>
    <p:sldId id="293" r:id="rId12"/>
    <p:sldId id="292" r:id="rId13"/>
    <p:sldId id="286" r:id="rId14"/>
    <p:sldId id="304" r:id="rId15"/>
    <p:sldId id="301" r:id="rId16"/>
    <p:sldId id="287" r:id="rId17"/>
    <p:sldId id="297" r:id="rId18"/>
    <p:sldId id="288" r:id="rId19"/>
    <p:sldId id="289" r:id="rId20"/>
    <p:sldId id="305" r:id="rId21"/>
    <p:sldId id="306" r:id="rId22"/>
    <p:sldId id="307" r:id="rId23"/>
    <p:sldId id="294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66CC"/>
    <a:srgbClr val="23E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844" autoAdjust="0"/>
  </p:normalViewPr>
  <p:slideViewPr>
    <p:cSldViewPr>
      <p:cViewPr varScale="1">
        <p:scale>
          <a:sx n="89" d="100"/>
          <a:sy n="89" d="100"/>
        </p:scale>
        <p:origin x="125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4A304-B163-4895-8EAC-FEE89A1F26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6AAC818-4E5B-4773-9B6C-12397721F16B}">
      <dgm:prSet phldrT="[Текст]"/>
      <dgm:spPr/>
      <dgm:t>
        <a:bodyPr/>
        <a:lstStyle/>
        <a:p>
          <a:r>
            <a:rPr lang="ru-RU" b="1" dirty="0" smtClean="0"/>
            <a:t>Управляющая компания</a:t>
          </a:r>
          <a:endParaRPr lang="ru-RU" b="1" dirty="0"/>
        </a:p>
      </dgm:t>
    </dgm:pt>
    <dgm:pt modelId="{9C31D8B2-FAFD-4480-8A20-A63E9299D81A}" type="parTrans" cxnId="{D87DA40F-7E48-4B6C-99F8-CF3FECB33069}">
      <dgm:prSet/>
      <dgm:spPr/>
      <dgm:t>
        <a:bodyPr/>
        <a:lstStyle/>
        <a:p>
          <a:endParaRPr lang="ru-RU"/>
        </a:p>
      </dgm:t>
    </dgm:pt>
    <dgm:pt modelId="{B40C8E5D-2A98-4889-AD31-CEEB43F23600}" type="sibTrans" cxnId="{D87DA40F-7E48-4B6C-99F8-CF3FECB33069}">
      <dgm:prSet/>
      <dgm:spPr/>
      <dgm:t>
        <a:bodyPr/>
        <a:lstStyle/>
        <a:p>
          <a:endParaRPr lang="ru-RU"/>
        </a:p>
      </dgm:t>
    </dgm:pt>
    <dgm:pt modelId="{D521A7EB-5E8A-4B54-A95A-558B25E18AF4}">
      <dgm:prSet phldrT="[Текст]"/>
      <dgm:spPr/>
      <dgm:t>
        <a:bodyPr/>
        <a:lstStyle/>
        <a:p>
          <a:r>
            <a:rPr lang="ru-RU" b="1" dirty="0" smtClean="0"/>
            <a:t>Районы города Новосибирска</a:t>
          </a:r>
          <a:endParaRPr lang="ru-RU" b="1" dirty="0"/>
        </a:p>
      </dgm:t>
    </dgm:pt>
    <dgm:pt modelId="{CC336FC6-AB54-477F-976F-C37E424B9178}" type="parTrans" cxnId="{14367E36-4A01-47C5-B08E-5D4DD3E860F2}">
      <dgm:prSet/>
      <dgm:spPr/>
      <dgm:t>
        <a:bodyPr/>
        <a:lstStyle/>
        <a:p>
          <a:endParaRPr lang="ru-RU"/>
        </a:p>
      </dgm:t>
    </dgm:pt>
    <dgm:pt modelId="{D28425C0-024C-485C-B168-98290074C906}" type="sibTrans" cxnId="{14367E36-4A01-47C5-B08E-5D4DD3E860F2}">
      <dgm:prSet/>
      <dgm:spPr/>
      <dgm:t>
        <a:bodyPr/>
        <a:lstStyle/>
        <a:p>
          <a:endParaRPr lang="ru-RU"/>
        </a:p>
      </dgm:t>
    </dgm:pt>
    <dgm:pt modelId="{38A9569B-99F3-4B04-872C-CB90B21F6C8E}">
      <dgm:prSet phldrT="[Текст]" custT="1"/>
      <dgm:spPr/>
      <dgm:t>
        <a:bodyPr/>
        <a:lstStyle/>
        <a:p>
          <a:r>
            <a:rPr lang="ru-RU" sz="2100" b="1" baseline="0" dirty="0" smtClean="0"/>
            <a:t>Пилотный проект муниципального образования на базе </a:t>
          </a:r>
          <a:r>
            <a:rPr lang="ru-RU" sz="2100" b="1" baseline="0" dirty="0" err="1" smtClean="0"/>
            <a:t>наукограда</a:t>
          </a:r>
          <a:r>
            <a:rPr lang="ru-RU" sz="2100" b="1" baseline="0" dirty="0" smtClean="0"/>
            <a:t> Кольцово</a:t>
          </a:r>
          <a:endParaRPr lang="ru-RU" sz="2100" b="1" baseline="0" dirty="0"/>
        </a:p>
      </dgm:t>
    </dgm:pt>
    <dgm:pt modelId="{5547E51F-E90E-4D04-B775-3A0C7693F201}" type="parTrans" cxnId="{BD5284F5-DB64-4594-9E05-575BF643102E}">
      <dgm:prSet/>
      <dgm:spPr/>
      <dgm:t>
        <a:bodyPr/>
        <a:lstStyle/>
        <a:p>
          <a:endParaRPr lang="ru-RU"/>
        </a:p>
      </dgm:t>
    </dgm:pt>
    <dgm:pt modelId="{7E8A7A50-A5A0-4676-9C7F-ACDDC75E9B64}" type="sibTrans" cxnId="{BD5284F5-DB64-4594-9E05-575BF643102E}">
      <dgm:prSet/>
      <dgm:spPr/>
      <dgm:t>
        <a:bodyPr/>
        <a:lstStyle/>
        <a:p>
          <a:endParaRPr lang="ru-RU"/>
        </a:p>
      </dgm:t>
    </dgm:pt>
    <dgm:pt modelId="{0D093903-FD03-4A70-85C2-A8AB433ED87C}" type="pres">
      <dgm:prSet presAssocID="{A8D4A304-B163-4895-8EAC-FEE89A1F26F3}" presName="arrowDiagram" presStyleCnt="0">
        <dgm:presLayoutVars>
          <dgm:chMax val="5"/>
          <dgm:dir/>
          <dgm:resizeHandles val="exact"/>
        </dgm:presLayoutVars>
      </dgm:prSet>
      <dgm:spPr/>
    </dgm:pt>
    <dgm:pt modelId="{8F502C9C-42A8-4BBC-8F76-9E8749CAA343}" type="pres">
      <dgm:prSet presAssocID="{A8D4A304-B163-4895-8EAC-FEE89A1F26F3}" presName="arrow" presStyleLbl="bgShp" presStyleIdx="0" presStyleCnt="1" custLinFactNeighborX="1569" custLinFactNeighborY="19760"/>
      <dgm:spPr>
        <a:solidFill>
          <a:srgbClr val="92D050"/>
        </a:solidFill>
      </dgm:spPr>
    </dgm:pt>
    <dgm:pt modelId="{2F29D499-9DA4-4136-A32C-C361B3C6A00E}" type="pres">
      <dgm:prSet presAssocID="{A8D4A304-B163-4895-8EAC-FEE89A1F26F3}" presName="arrowDiagram3" presStyleCnt="0"/>
      <dgm:spPr/>
    </dgm:pt>
    <dgm:pt modelId="{67954536-2CFC-43A5-8CED-7E15ED8B41D8}" type="pres">
      <dgm:prSet presAssocID="{E6AAC818-4E5B-4773-9B6C-12397721F16B}" presName="bullet3a" presStyleLbl="node1" presStyleIdx="0" presStyleCnt="3"/>
      <dgm:spPr>
        <a:solidFill>
          <a:srgbClr val="92D050"/>
        </a:solidFill>
      </dgm:spPr>
    </dgm:pt>
    <dgm:pt modelId="{11A114A4-94E9-461D-BC4B-6B3416210B4F}" type="pres">
      <dgm:prSet presAssocID="{E6AAC818-4E5B-4773-9B6C-12397721F16B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826DE-93D1-4729-89FC-0B8E8E142CA0}" type="pres">
      <dgm:prSet presAssocID="{D521A7EB-5E8A-4B54-A95A-558B25E18AF4}" presName="bullet3b" presStyleLbl="node1" presStyleIdx="1" presStyleCnt="3"/>
      <dgm:spPr>
        <a:solidFill>
          <a:srgbClr val="92D050"/>
        </a:solidFill>
      </dgm:spPr>
    </dgm:pt>
    <dgm:pt modelId="{EFEF826C-5355-40C2-8C57-19D57DC12896}" type="pres">
      <dgm:prSet presAssocID="{D521A7EB-5E8A-4B54-A95A-558B25E18AF4}" presName="textBox3b" presStyleLbl="revTx" presStyleIdx="1" presStyleCnt="3" custScaleX="127864" custScaleY="44663" custLinFactX="43278" custLinFactNeighborX="100000" custLinFactNeighborY="-48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ABB7A-3A47-47BB-AEB0-296A6319FECB}" type="pres">
      <dgm:prSet presAssocID="{38A9569B-99F3-4B04-872C-CB90B21F6C8E}" presName="bullet3c" presStyleLbl="node1" presStyleIdx="2" presStyleCnt="3"/>
      <dgm:spPr>
        <a:solidFill>
          <a:srgbClr val="92D050"/>
        </a:solidFill>
      </dgm:spPr>
    </dgm:pt>
    <dgm:pt modelId="{2454599C-1F89-4A26-BEC0-F284D9F738F2}" type="pres">
      <dgm:prSet presAssocID="{38A9569B-99F3-4B04-872C-CB90B21F6C8E}" presName="textBox3c" presStyleLbl="revTx" presStyleIdx="2" presStyleCnt="3" custScaleX="152052" custScaleY="62832" custLinFactNeighborX="-85449" custLinFactNeighborY="10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B119A9-83FE-4C11-962F-D6998A35BD53}" type="presOf" srcId="{E6AAC818-4E5B-4773-9B6C-12397721F16B}" destId="{11A114A4-94E9-461D-BC4B-6B3416210B4F}" srcOrd="0" destOrd="0" presId="urn:microsoft.com/office/officeart/2005/8/layout/arrow2"/>
    <dgm:cxn modelId="{014C5A67-24B7-481D-ADDF-E6B908BCFDCF}" type="presOf" srcId="{38A9569B-99F3-4B04-872C-CB90B21F6C8E}" destId="{2454599C-1F89-4A26-BEC0-F284D9F738F2}" srcOrd="0" destOrd="0" presId="urn:microsoft.com/office/officeart/2005/8/layout/arrow2"/>
    <dgm:cxn modelId="{14367E36-4A01-47C5-B08E-5D4DD3E860F2}" srcId="{A8D4A304-B163-4895-8EAC-FEE89A1F26F3}" destId="{D521A7EB-5E8A-4B54-A95A-558B25E18AF4}" srcOrd="1" destOrd="0" parTransId="{CC336FC6-AB54-477F-976F-C37E424B9178}" sibTransId="{D28425C0-024C-485C-B168-98290074C906}"/>
    <dgm:cxn modelId="{81351B65-5231-40F8-99A8-225A7D933AC8}" type="presOf" srcId="{A8D4A304-B163-4895-8EAC-FEE89A1F26F3}" destId="{0D093903-FD03-4A70-85C2-A8AB433ED87C}" srcOrd="0" destOrd="0" presId="urn:microsoft.com/office/officeart/2005/8/layout/arrow2"/>
    <dgm:cxn modelId="{BD5284F5-DB64-4594-9E05-575BF643102E}" srcId="{A8D4A304-B163-4895-8EAC-FEE89A1F26F3}" destId="{38A9569B-99F3-4B04-872C-CB90B21F6C8E}" srcOrd="2" destOrd="0" parTransId="{5547E51F-E90E-4D04-B775-3A0C7693F201}" sibTransId="{7E8A7A50-A5A0-4676-9C7F-ACDDC75E9B64}"/>
    <dgm:cxn modelId="{734583F8-FB9C-411F-BE50-D0D4D5895829}" type="presOf" srcId="{D521A7EB-5E8A-4B54-A95A-558B25E18AF4}" destId="{EFEF826C-5355-40C2-8C57-19D57DC12896}" srcOrd="0" destOrd="0" presId="urn:microsoft.com/office/officeart/2005/8/layout/arrow2"/>
    <dgm:cxn modelId="{D87DA40F-7E48-4B6C-99F8-CF3FECB33069}" srcId="{A8D4A304-B163-4895-8EAC-FEE89A1F26F3}" destId="{E6AAC818-4E5B-4773-9B6C-12397721F16B}" srcOrd="0" destOrd="0" parTransId="{9C31D8B2-FAFD-4480-8A20-A63E9299D81A}" sibTransId="{B40C8E5D-2A98-4889-AD31-CEEB43F23600}"/>
    <dgm:cxn modelId="{8B96DE1D-0EF9-4278-991C-B14A077B6F79}" type="presParOf" srcId="{0D093903-FD03-4A70-85C2-A8AB433ED87C}" destId="{8F502C9C-42A8-4BBC-8F76-9E8749CAA343}" srcOrd="0" destOrd="0" presId="urn:microsoft.com/office/officeart/2005/8/layout/arrow2"/>
    <dgm:cxn modelId="{BA859388-2D2C-4E75-9AC6-6E868F0B42C2}" type="presParOf" srcId="{0D093903-FD03-4A70-85C2-A8AB433ED87C}" destId="{2F29D499-9DA4-4136-A32C-C361B3C6A00E}" srcOrd="1" destOrd="0" presId="urn:microsoft.com/office/officeart/2005/8/layout/arrow2"/>
    <dgm:cxn modelId="{27C7B2F1-A1C9-41E9-92D8-A28D40C33071}" type="presParOf" srcId="{2F29D499-9DA4-4136-A32C-C361B3C6A00E}" destId="{67954536-2CFC-43A5-8CED-7E15ED8B41D8}" srcOrd="0" destOrd="0" presId="urn:microsoft.com/office/officeart/2005/8/layout/arrow2"/>
    <dgm:cxn modelId="{2C13A2DD-EBAD-4C55-8735-0C4473E8F5A2}" type="presParOf" srcId="{2F29D499-9DA4-4136-A32C-C361B3C6A00E}" destId="{11A114A4-94E9-461D-BC4B-6B3416210B4F}" srcOrd="1" destOrd="0" presId="urn:microsoft.com/office/officeart/2005/8/layout/arrow2"/>
    <dgm:cxn modelId="{8B2FC305-13A2-4977-BE33-FC78D2BC9900}" type="presParOf" srcId="{2F29D499-9DA4-4136-A32C-C361B3C6A00E}" destId="{AE2826DE-93D1-4729-89FC-0B8E8E142CA0}" srcOrd="2" destOrd="0" presId="urn:microsoft.com/office/officeart/2005/8/layout/arrow2"/>
    <dgm:cxn modelId="{DAA3DBD4-251E-46B6-AEAB-AE9BE282BA71}" type="presParOf" srcId="{2F29D499-9DA4-4136-A32C-C361B3C6A00E}" destId="{EFEF826C-5355-40C2-8C57-19D57DC12896}" srcOrd="3" destOrd="0" presId="urn:microsoft.com/office/officeart/2005/8/layout/arrow2"/>
    <dgm:cxn modelId="{CF0F1466-A269-4E32-BA1C-A81B065E23C4}" type="presParOf" srcId="{2F29D499-9DA4-4136-A32C-C361B3C6A00E}" destId="{74BABB7A-3A47-47BB-AEB0-296A6319FECB}" srcOrd="4" destOrd="0" presId="urn:microsoft.com/office/officeart/2005/8/layout/arrow2"/>
    <dgm:cxn modelId="{BEF94B6F-A694-4136-8ACF-A65BC0F4CFAD}" type="presParOf" srcId="{2F29D499-9DA4-4136-A32C-C361B3C6A00E}" destId="{2454599C-1F89-4A26-BEC0-F284D9F738F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02C9C-42A8-4BBC-8F76-9E8749CAA343}">
      <dsp:nvSpPr>
        <dsp:cNvPr id="0" name=""/>
        <dsp:cNvSpPr/>
      </dsp:nvSpPr>
      <dsp:spPr>
        <a:xfrm>
          <a:off x="281310" y="0"/>
          <a:ext cx="7373619" cy="4608512"/>
        </a:xfrm>
        <a:prstGeom prst="swooshArrow">
          <a:avLst>
            <a:gd name="adj1" fmla="val 25000"/>
            <a:gd name="adj2" fmla="val 25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54536-2CFC-43A5-8CED-7E15ED8B41D8}">
      <dsp:nvSpPr>
        <dsp:cNvPr id="0" name=""/>
        <dsp:cNvSpPr/>
      </dsp:nvSpPr>
      <dsp:spPr>
        <a:xfrm>
          <a:off x="1102068" y="3180794"/>
          <a:ext cx="191714" cy="19171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114A4-94E9-461D-BC4B-6B3416210B4F}">
      <dsp:nvSpPr>
        <dsp:cNvPr id="0" name=""/>
        <dsp:cNvSpPr/>
      </dsp:nvSpPr>
      <dsp:spPr>
        <a:xfrm>
          <a:off x="1197925" y="3276652"/>
          <a:ext cx="1718053" cy="1331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58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Управляющая компания</a:t>
          </a:r>
          <a:endParaRPr lang="ru-RU" sz="2000" b="1" kern="1200" dirty="0"/>
        </a:p>
      </dsp:txBody>
      <dsp:txXfrm>
        <a:off x="1197925" y="3276652"/>
        <a:ext cx="1718053" cy="1331859"/>
      </dsp:txXfrm>
    </dsp:sp>
    <dsp:sp modelId="{AE2826DE-93D1-4729-89FC-0B8E8E142CA0}">
      <dsp:nvSpPr>
        <dsp:cNvPr id="0" name=""/>
        <dsp:cNvSpPr/>
      </dsp:nvSpPr>
      <dsp:spPr>
        <a:xfrm>
          <a:off x="2794313" y="1928201"/>
          <a:ext cx="346560" cy="34656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F826C-5355-40C2-8C57-19D57DC12896}">
      <dsp:nvSpPr>
        <dsp:cNvPr id="0" name=""/>
        <dsp:cNvSpPr/>
      </dsp:nvSpPr>
      <dsp:spPr>
        <a:xfrm>
          <a:off x="5256589" y="1584168"/>
          <a:ext cx="2262769" cy="111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63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Районы города Новосибирска</a:t>
          </a:r>
          <a:endParaRPr lang="ru-RU" sz="2000" b="1" kern="1200" dirty="0"/>
        </a:p>
      </dsp:txBody>
      <dsp:txXfrm>
        <a:off x="5256589" y="1584168"/>
        <a:ext cx="2262769" cy="1119715"/>
      </dsp:txXfrm>
    </dsp:sp>
    <dsp:sp modelId="{74BABB7A-3A47-47BB-AEB0-296A6319FECB}">
      <dsp:nvSpPr>
        <dsp:cNvPr id="0" name=""/>
        <dsp:cNvSpPr/>
      </dsp:nvSpPr>
      <dsp:spPr>
        <a:xfrm>
          <a:off x="4829432" y="1165953"/>
          <a:ext cx="479285" cy="47928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4599C-1F89-4A26-BEC0-F284D9F738F2}">
      <dsp:nvSpPr>
        <dsp:cNvPr id="0" name=""/>
        <dsp:cNvSpPr/>
      </dsp:nvSpPr>
      <dsp:spPr>
        <a:xfrm>
          <a:off x="3096337" y="2325313"/>
          <a:ext cx="2690816" cy="2012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963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baseline="0" dirty="0" smtClean="0"/>
            <a:t>Пилотный проект муниципального образования на базе </a:t>
          </a:r>
          <a:r>
            <a:rPr lang="ru-RU" sz="2100" b="1" kern="1200" baseline="0" dirty="0" err="1" smtClean="0"/>
            <a:t>наукограда</a:t>
          </a:r>
          <a:r>
            <a:rPr lang="ru-RU" sz="2100" b="1" kern="1200" baseline="0" dirty="0" smtClean="0"/>
            <a:t> Кольцово</a:t>
          </a:r>
          <a:endParaRPr lang="ru-RU" sz="2100" b="1" kern="1200" baseline="0" dirty="0"/>
        </a:p>
      </dsp:txBody>
      <dsp:txXfrm>
        <a:off x="3096337" y="2325313"/>
        <a:ext cx="2690816" cy="2012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E565A-86FF-4991-AC7C-B06254CC25A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142DE-AF9E-4F27-BCEA-8115D49BE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7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3213" y="1049338"/>
            <a:ext cx="5978525" cy="4483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6377285"/>
            <a:ext cx="5438775" cy="27571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08D7A-8AB9-47A5-8756-8489F99489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2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271-F5C7-4C43-81F1-094DF5E6F6F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AAAD-6B9A-4365-81AE-B66CA02E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9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271-F5C7-4C43-81F1-094DF5E6F6F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AAAD-6B9A-4365-81AE-B66CA02E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271-F5C7-4C43-81F1-094DF5E6F6F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AAAD-6B9A-4365-81AE-B66CA02E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5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271-F5C7-4C43-81F1-094DF5E6F6F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AAAD-6B9A-4365-81AE-B66CA02E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6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271-F5C7-4C43-81F1-094DF5E6F6F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AAAD-6B9A-4365-81AE-B66CA02E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4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271-F5C7-4C43-81F1-094DF5E6F6F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AAAD-6B9A-4365-81AE-B66CA02E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9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271-F5C7-4C43-81F1-094DF5E6F6F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AAAD-6B9A-4365-81AE-B66CA02E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0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271-F5C7-4C43-81F1-094DF5E6F6F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AAAD-6B9A-4365-81AE-B66CA02E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271-F5C7-4C43-81F1-094DF5E6F6F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AAAD-6B9A-4365-81AE-B66CA02E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4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271-F5C7-4C43-81F1-094DF5E6F6F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AAAD-6B9A-4365-81AE-B66CA02E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5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271-F5C7-4C43-81F1-094DF5E6F6F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AAAD-6B9A-4365-81AE-B66CA02E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9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F3271-F5C7-4C43-81F1-094DF5E6F6F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6AAAD-6B9A-4365-81AE-B66CA02E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2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45.png"/><Relationship Id="rId18" Type="http://schemas.openxmlformats.org/officeDocument/2006/relationships/image" Target="../media/image50.emf"/><Relationship Id="rId26" Type="http://schemas.openxmlformats.org/officeDocument/2006/relationships/image" Target="../media/image58.png"/><Relationship Id="rId3" Type="http://schemas.openxmlformats.org/officeDocument/2006/relationships/image" Target="../media/image35.emf"/><Relationship Id="rId21" Type="http://schemas.openxmlformats.org/officeDocument/2006/relationships/image" Target="../media/image53.emf"/><Relationship Id="rId7" Type="http://schemas.openxmlformats.org/officeDocument/2006/relationships/image" Target="../media/image39.emf"/><Relationship Id="rId12" Type="http://schemas.openxmlformats.org/officeDocument/2006/relationships/image" Target="../media/image44.png"/><Relationship Id="rId17" Type="http://schemas.openxmlformats.org/officeDocument/2006/relationships/image" Target="../media/image49.emf"/><Relationship Id="rId25" Type="http://schemas.openxmlformats.org/officeDocument/2006/relationships/image" Target="../media/image57.png"/><Relationship Id="rId2" Type="http://schemas.openxmlformats.org/officeDocument/2006/relationships/image" Target="../media/image34.emf"/><Relationship Id="rId16" Type="http://schemas.openxmlformats.org/officeDocument/2006/relationships/image" Target="../media/image48.emf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24" Type="http://schemas.openxmlformats.org/officeDocument/2006/relationships/image" Target="../media/image56.emf"/><Relationship Id="rId32" Type="http://schemas.openxmlformats.org/officeDocument/2006/relationships/image" Target="../media/image64.png"/><Relationship Id="rId5" Type="http://schemas.openxmlformats.org/officeDocument/2006/relationships/image" Target="../media/image37.emf"/><Relationship Id="rId15" Type="http://schemas.openxmlformats.org/officeDocument/2006/relationships/image" Target="../media/image47.png"/><Relationship Id="rId23" Type="http://schemas.openxmlformats.org/officeDocument/2006/relationships/image" Target="../media/image55.emf"/><Relationship Id="rId28" Type="http://schemas.openxmlformats.org/officeDocument/2006/relationships/image" Target="../media/image60.png"/><Relationship Id="rId10" Type="http://schemas.openxmlformats.org/officeDocument/2006/relationships/image" Target="../media/image42.emf"/><Relationship Id="rId19" Type="http://schemas.openxmlformats.org/officeDocument/2006/relationships/image" Target="../media/image51.emf"/><Relationship Id="rId31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emf"/><Relationship Id="rId27" Type="http://schemas.openxmlformats.org/officeDocument/2006/relationships/image" Target="../media/image59.png"/><Relationship Id="rId30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48264" cy="11430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Пилотный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проект по теме «Умного города»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базе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Наукограда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Кольцово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ИТ Сиб Инициатива\кольцово с высо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6777648" cy="4525963"/>
          </a:xfrm>
          <a:prstGeom prst="rect">
            <a:avLst/>
          </a:prstGeom>
          <a:noFill/>
        </p:spPr>
      </p:pic>
      <p:pic>
        <p:nvPicPr>
          <p:cNvPr id="1027" name="Picture 3" descr="E:\АРИС\ARIS Vert 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9" y="5197869"/>
            <a:ext cx="936103" cy="12005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31840" y="6084585"/>
            <a:ext cx="3923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201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      www.icnso.ru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268760"/>
            <a:ext cx="2016125" cy="371475"/>
          </a:xfrm>
          <a:prstGeom prst="rect">
            <a:avLst/>
          </a:prstGeom>
          <a:noFill/>
        </p:spPr>
      </p:pic>
      <p:pic>
        <p:nvPicPr>
          <p:cNvPr id="17410" name="Picture 2" descr="http://мантиинавыпускной.рф/i/photo/clients/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3004" y="1628800"/>
            <a:ext cx="2095500" cy="2095500"/>
          </a:xfrm>
          <a:prstGeom prst="rect">
            <a:avLst/>
          </a:prstGeom>
          <a:noFill/>
        </p:spPr>
      </p:pic>
      <p:pic>
        <p:nvPicPr>
          <p:cNvPr id="8" name="Picture 4" descr="E:\ИТ Сиб Инициатива\эмблема кольцово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0"/>
            <a:ext cx="1080120" cy="10801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20272" y="3771617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Департамент</a:t>
            </a:r>
          </a:p>
          <a:p>
            <a:r>
              <a:rPr lang="ru-RU" sz="1400" b="1" dirty="0" smtClean="0"/>
              <a:t>информатизации и развития телекоммуникационных технологий НСО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Ситуационный центр интегрирует</a:t>
            </a:r>
            <a:br>
              <a:rPr lang="ru-RU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Умные дома в единую сеть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49" t="8955" r="4208" b="1490"/>
          <a:stretch>
            <a:fillRect/>
          </a:stretch>
        </p:blipFill>
        <p:spPr bwMode="auto">
          <a:xfrm>
            <a:off x="0" y="1484784"/>
            <a:ext cx="9036496" cy="516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21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В Системе предусмотрен сбор </a:t>
            </a:r>
            <a:r>
              <a:rPr lang="ru-RU" b="1" dirty="0" smtClean="0">
                <a:solidFill>
                  <a:schemeClr val="accent1"/>
                </a:solidFill>
              </a:rPr>
              <a:t>данных в автоматическом режиме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4479131" cy="3050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2658889"/>
            <a:ext cx="3831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dirty="0" smtClean="0"/>
              <a:t>Использование </a:t>
            </a:r>
            <a:r>
              <a:rPr lang="ru-RU" sz="2400" dirty="0"/>
              <a:t>«</a:t>
            </a:r>
            <a:r>
              <a:rPr lang="ru-RU" sz="2400" dirty="0" smtClean="0"/>
              <a:t>умных» датчиков для </a:t>
            </a:r>
            <a:r>
              <a:rPr lang="ru-RU" sz="2400" dirty="0"/>
              <a:t>сбора данных и </a:t>
            </a:r>
            <a:r>
              <a:rPr lang="ru-RU" sz="2400" dirty="0" smtClean="0"/>
              <a:t>управления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dirty="0" smtClean="0"/>
              <a:t>Исключение человеческого фактора при сборе данных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10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Построение единого окна жителя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0795" y="2714142"/>
            <a:ext cx="416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/>
              <a:t>Одна точка обращений за услугами различных служб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/>
              <a:t>Возможность подключения коммерческих служб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/>
              <a:t>Вызов экстренных служб нажатием одной кнопки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/>
              <a:t>Получение обратной связи в точку обращения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39552" y="1916832"/>
            <a:ext cx="4306887" cy="3989387"/>
            <a:chOff x="317" y="1173"/>
            <a:chExt cx="2713" cy="251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" y="1173"/>
              <a:ext cx="2701" cy="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333" y="1539"/>
              <a:ext cx="2682" cy="1427"/>
              <a:chOff x="333" y="1539"/>
              <a:chExt cx="2682" cy="1427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" y="2441"/>
                <a:ext cx="59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" y="2441"/>
                <a:ext cx="59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" y="2252"/>
                <a:ext cx="153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8" name="Freeform 8"/>
              <p:cNvSpPr>
                <a:spLocks noEditPoints="1"/>
              </p:cNvSpPr>
              <p:nvPr/>
            </p:nvSpPr>
            <p:spPr bwMode="auto">
              <a:xfrm>
                <a:off x="364" y="2474"/>
                <a:ext cx="142" cy="229"/>
              </a:xfrm>
              <a:custGeom>
                <a:avLst/>
                <a:gdLst>
                  <a:gd name="T0" fmla="*/ 58 w 578"/>
                  <a:gd name="T1" fmla="*/ 816 h 929"/>
                  <a:gd name="T2" fmla="*/ 6 w 578"/>
                  <a:gd name="T3" fmla="*/ 835 h 929"/>
                  <a:gd name="T4" fmla="*/ 2 w 578"/>
                  <a:gd name="T5" fmla="*/ 793 h 929"/>
                  <a:gd name="T6" fmla="*/ 159 w 578"/>
                  <a:gd name="T7" fmla="*/ 644 h 929"/>
                  <a:gd name="T8" fmla="*/ 181 w 578"/>
                  <a:gd name="T9" fmla="*/ 0 h 929"/>
                  <a:gd name="T10" fmla="*/ 218 w 578"/>
                  <a:gd name="T11" fmla="*/ 24 h 929"/>
                  <a:gd name="T12" fmla="*/ 236 w 578"/>
                  <a:gd name="T13" fmla="*/ 661 h 929"/>
                  <a:gd name="T14" fmla="*/ 58 w 578"/>
                  <a:gd name="T15" fmla="*/ 816 h 929"/>
                  <a:gd name="T16" fmla="*/ 578 w 578"/>
                  <a:gd name="T17" fmla="*/ 142 h 929"/>
                  <a:gd name="T18" fmla="*/ 547 w 578"/>
                  <a:gd name="T19" fmla="*/ 635 h 929"/>
                  <a:gd name="T20" fmla="*/ 547 w 578"/>
                  <a:gd name="T21" fmla="*/ 757 h 929"/>
                  <a:gd name="T22" fmla="*/ 193 w 578"/>
                  <a:gd name="T23" fmla="*/ 929 h 929"/>
                  <a:gd name="T24" fmla="*/ 189 w 578"/>
                  <a:gd name="T25" fmla="*/ 887 h 929"/>
                  <a:gd name="T26" fmla="*/ 365 w 578"/>
                  <a:gd name="T27" fmla="*/ 720 h 929"/>
                  <a:gd name="T28" fmla="*/ 405 w 578"/>
                  <a:gd name="T29" fmla="*/ 139 h 929"/>
                  <a:gd name="T30" fmla="*/ 578 w 578"/>
                  <a:gd name="T31" fmla="*/ 14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8" h="929">
                    <a:moveTo>
                      <a:pt x="58" y="816"/>
                    </a:moveTo>
                    <a:lnTo>
                      <a:pt x="6" y="835"/>
                    </a:lnTo>
                    <a:cubicBezTo>
                      <a:pt x="1" y="821"/>
                      <a:pt x="0" y="807"/>
                      <a:pt x="2" y="793"/>
                    </a:cubicBezTo>
                    <a:cubicBezTo>
                      <a:pt x="43" y="733"/>
                      <a:pt x="97" y="682"/>
                      <a:pt x="159" y="644"/>
                    </a:cubicBezTo>
                    <a:lnTo>
                      <a:pt x="181" y="0"/>
                    </a:lnTo>
                    <a:lnTo>
                      <a:pt x="218" y="24"/>
                    </a:lnTo>
                    <a:lnTo>
                      <a:pt x="236" y="661"/>
                    </a:lnTo>
                    <a:cubicBezTo>
                      <a:pt x="175" y="711"/>
                      <a:pt x="116" y="763"/>
                      <a:pt x="58" y="816"/>
                    </a:cubicBezTo>
                    <a:close/>
                    <a:moveTo>
                      <a:pt x="578" y="142"/>
                    </a:moveTo>
                    <a:lnTo>
                      <a:pt x="547" y="635"/>
                    </a:lnTo>
                    <a:lnTo>
                      <a:pt x="547" y="757"/>
                    </a:lnTo>
                    <a:lnTo>
                      <a:pt x="193" y="929"/>
                    </a:lnTo>
                    <a:cubicBezTo>
                      <a:pt x="189" y="915"/>
                      <a:pt x="188" y="901"/>
                      <a:pt x="189" y="887"/>
                    </a:cubicBezTo>
                    <a:cubicBezTo>
                      <a:pt x="238" y="822"/>
                      <a:pt x="297" y="765"/>
                      <a:pt x="365" y="720"/>
                    </a:cubicBezTo>
                    <a:lnTo>
                      <a:pt x="405" y="139"/>
                    </a:lnTo>
                    <a:lnTo>
                      <a:pt x="578" y="142"/>
                    </a:lnTo>
                    <a:close/>
                  </a:path>
                </a:pathLst>
              </a:cu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9" name="Rectangle 9"/>
              <p:cNvSpPr>
                <a:spLocks noChangeArrowheads="1"/>
              </p:cNvSpPr>
              <p:nvPr/>
            </p:nvSpPr>
            <p:spPr bwMode="auto">
              <a:xfrm>
                <a:off x="352" y="2236"/>
                <a:ext cx="8" cy="103"/>
              </a:xfrm>
              <a:prstGeom prst="rect">
                <a:avLst/>
              </a:prstGeom>
              <a:solidFill>
                <a:srgbClr val="F7F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" name="Rectangle 10"/>
              <p:cNvSpPr>
                <a:spLocks noChangeArrowheads="1"/>
              </p:cNvSpPr>
              <p:nvPr/>
            </p:nvSpPr>
            <p:spPr bwMode="auto">
              <a:xfrm>
                <a:off x="360" y="2236"/>
                <a:ext cx="8" cy="103"/>
              </a:xfrm>
              <a:prstGeom prst="rect">
                <a:avLst/>
              </a:prstGeom>
              <a:solidFill>
                <a:srgbClr val="F6F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2" name="Rectangle 11"/>
              <p:cNvSpPr>
                <a:spLocks noChangeArrowheads="1"/>
              </p:cNvSpPr>
              <p:nvPr/>
            </p:nvSpPr>
            <p:spPr bwMode="auto">
              <a:xfrm>
                <a:off x="368" y="2236"/>
                <a:ext cx="4" cy="103"/>
              </a:xfrm>
              <a:prstGeom prst="rect">
                <a:avLst/>
              </a:prstGeom>
              <a:solidFill>
                <a:srgbClr val="F5F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3" name="Rectangle 12"/>
              <p:cNvSpPr>
                <a:spLocks noChangeArrowheads="1"/>
              </p:cNvSpPr>
              <p:nvPr/>
            </p:nvSpPr>
            <p:spPr bwMode="auto">
              <a:xfrm>
                <a:off x="372" y="2236"/>
                <a:ext cx="4" cy="103"/>
              </a:xfrm>
              <a:prstGeom prst="rect">
                <a:avLst/>
              </a:prstGeom>
              <a:solidFill>
                <a:srgbClr val="F4F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5" name="Rectangle 13"/>
              <p:cNvSpPr>
                <a:spLocks noChangeArrowheads="1"/>
              </p:cNvSpPr>
              <p:nvPr/>
            </p:nvSpPr>
            <p:spPr bwMode="auto">
              <a:xfrm>
                <a:off x="376" y="2236"/>
                <a:ext cx="4" cy="103"/>
              </a:xfrm>
              <a:prstGeom prst="rect">
                <a:avLst/>
              </a:prstGeom>
              <a:solidFill>
                <a:srgbClr val="F3F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6" name="Rectangle 14"/>
              <p:cNvSpPr>
                <a:spLocks noChangeArrowheads="1"/>
              </p:cNvSpPr>
              <p:nvPr/>
            </p:nvSpPr>
            <p:spPr bwMode="auto">
              <a:xfrm>
                <a:off x="380" y="2236"/>
                <a:ext cx="4" cy="103"/>
              </a:xfrm>
              <a:prstGeom prst="rect">
                <a:avLst/>
              </a:prstGeom>
              <a:solidFill>
                <a:srgbClr val="F3F1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7" name="Rectangle 15"/>
              <p:cNvSpPr>
                <a:spLocks noChangeArrowheads="1"/>
              </p:cNvSpPr>
              <p:nvPr/>
            </p:nvSpPr>
            <p:spPr bwMode="auto">
              <a:xfrm>
                <a:off x="384" y="2236"/>
                <a:ext cx="4" cy="103"/>
              </a:xfrm>
              <a:prstGeom prst="rect">
                <a:avLst/>
              </a:prstGeom>
              <a:solidFill>
                <a:srgbClr val="F1F1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9" name="Rectangle 16"/>
              <p:cNvSpPr>
                <a:spLocks noChangeArrowheads="1"/>
              </p:cNvSpPr>
              <p:nvPr/>
            </p:nvSpPr>
            <p:spPr bwMode="auto">
              <a:xfrm>
                <a:off x="388" y="2236"/>
                <a:ext cx="4" cy="103"/>
              </a:xfrm>
              <a:prstGeom prst="rect">
                <a:avLst/>
              </a:prstGeom>
              <a:solidFill>
                <a:srgbClr val="F0F1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0" name="Rectangle 17"/>
              <p:cNvSpPr>
                <a:spLocks noChangeArrowheads="1"/>
              </p:cNvSpPr>
              <p:nvPr/>
            </p:nvSpPr>
            <p:spPr bwMode="auto">
              <a:xfrm>
                <a:off x="392" y="2236"/>
                <a:ext cx="4" cy="103"/>
              </a:xfrm>
              <a:prstGeom prst="rect">
                <a:avLst/>
              </a:prstGeom>
              <a:solidFill>
                <a:srgbClr val="EEF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1" name="Rectangle 18"/>
              <p:cNvSpPr>
                <a:spLocks noChangeArrowheads="1"/>
              </p:cNvSpPr>
              <p:nvPr/>
            </p:nvSpPr>
            <p:spPr bwMode="auto">
              <a:xfrm>
                <a:off x="396" y="2236"/>
                <a:ext cx="4" cy="103"/>
              </a:xfrm>
              <a:prstGeom prst="rect">
                <a:avLst/>
              </a:prstGeom>
              <a:solidFill>
                <a:srgbClr val="EDE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" name="Rectangle 19"/>
              <p:cNvSpPr>
                <a:spLocks noChangeArrowheads="1"/>
              </p:cNvSpPr>
              <p:nvPr/>
            </p:nvSpPr>
            <p:spPr bwMode="auto">
              <a:xfrm>
                <a:off x="400" y="2236"/>
                <a:ext cx="3" cy="103"/>
              </a:xfrm>
              <a:prstGeom prst="rect">
                <a:avLst/>
              </a:prstGeom>
              <a:solidFill>
                <a:srgbClr val="EBE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" name="Rectangle 20"/>
              <p:cNvSpPr>
                <a:spLocks noChangeArrowheads="1"/>
              </p:cNvSpPr>
              <p:nvPr/>
            </p:nvSpPr>
            <p:spPr bwMode="auto">
              <a:xfrm>
                <a:off x="403" y="2236"/>
                <a:ext cx="4" cy="103"/>
              </a:xfrm>
              <a:prstGeom prst="rect">
                <a:avLst/>
              </a:prstGeom>
              <a:solidFill>
                <a:srgbClr val="E9E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6" name="Rectangle 21"/>
              <p:cNvSpPr>
                <a:spLocks noChangeArrowheads="1"/>
              </p:cNvSpPr>
              <p:nvPr/>
            </p:nvSpPr>
            <p:spPr bwMode="auto">
              <a:xfrm>
                <a:off x="407" y="2236"/>
                <a:ext cx="4" cy="103"/>
              </a:xfrm>
              <a:prstGeom prst="rect">
                <a:avLst/>
              </a:prstGeom>
              <a:solidFill>
                <a:srgbClr val="E6E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" name="Rectangle 22"/>
              <p:cNvSpPr>
                <a:spLocks noChangeArrowheads="1"/>
              </p:cNvSpPr>
              <p:nvPr/>
            </p:nvSpPr>
            <p:spPr bwMode="auto">
              <a:xfrm>
                <a:off x="411" y="2236"/>
                <a:ext cx="4" cy="103"/>
              </a:xfrm>
              <a:prstGeom prst="rect">
                <a:avLst/>
              </a:prstGeom>
              <a:solidFill>
                <a:srgbClr val="E4E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Rectangle 23"/>
              <p:cNvSpPr>
                <a:spLocks noChangeArrowheads="1"/>
              </p:cNvSpPr>
              <p:nvPr/>
            </p:nvSpPr>
            <p:spPr bwMode="auto">
              <a:xfrm>
                <a:off x="415" y="2236"/>
                <a:ext cx="4" cy="103"/>
              </a:xfrm>
              <a:prstGeom prst="rect">
                <a:avLst/>
              </a:prstGeom>
              <a:solidFill>
                <a:srgbClr val="E2E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Rectangle 24"/>
              <p:cNvSpPr>
                <a:spLocks noChangeArrowheads="1"/>
              </p:cNvSpPr>
              <p:nvPr/>
            </p:nvSpPr>
            <p:spPr bwMode="auto">
              <a:xfrm>
                <a:off x="419" y="2236"/>
                <a:ext cx="4" cy="103"/>
              </a:xfrm>
              <a:prstGeom prst="rect">
                <a:avLst/>
              </a:prstGeom>
              <a:solidFill>
                <a:srgbClr val="DF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Rectangle 25"/>
              <p:cNvSpPr>
                <a:spLocks noChangeArrowheads="1"/>
              </p:cNvSpPr>
              <p:nvPr/>
            </p:nvSpPr>
            <p:spPr bwMode="auto">
              <a:xfrm>
                <a:off x="423" y="2236"/>
                <a:ext cx="4" cy="103"/>
              </a:xfrm>
              <a:prstGeom prst="rect">
                <a:avLst/>
              </a:prstGeom>
              <a:solidFill>
                <a:srgbClr val="DC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Rectangle 26"/>
              <p:cNvSpPr>
                <a:spLocks noChangeArrowheads="1"/>
              </p:cNvSpPr>
              <p:nvPr/>
            </p:nvSpPr>
            <p:spPr bwMode="auto">
              <a:xfrm>
                <a:off x="427" y="2236"/>
                <a:ext cx="4" cy="103"/>
              </a:xfrm>
              <a:prstGeom prst="rect">
                <a:avLst/>
              </a:prstGeom>
              <a:solidFill>
                <a:srgbClr val="D8E9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Rectangle 27"/>
              <p:cNvSpPr>
                <a:spLocks noChangeArrowheads="1"/>
              </p:cNvSpPr>
              <p:nvPr/>
            </p:nvSpPr>
            <p:spPr bwMode="auto">
              <a:xfrm>
                <a:off x="431" y="2236"/>
                <a:ext cx="4" cy="103"/>
              </a:xfrm>
              <a:prstGeom prst="rect">
                <a:avLst/>
              </a:prstGeom>
              <a:solidFill>
                <a:srgbClr val="D5E8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Rectangle 28"/>
              <p:cNvSpPr>
                <a:spLocks noChangeArrowheads="1"/>
              </p:cNvSpPr>
              <p:nvPr/>
            </p:nvSpPr>
            <p:spPr bwMode="auto">
              <a:xfrm>
                <a:off x="435" y="2236"/>
                <a:ext cx="4" cy="103"/>
              </a:xfrm>
              <a:prstGeom prst="rect">
                <a:avLst/>
              </a:prstGeom>
              <a:solidFill>
                <a:srgbClr val="D2E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Rectangle 29"/>
              <p:cNvSpPr>
                <a:spLocks noChangeArrowheads="1"/>
              </p:cNvSpPr>
              <p:nvPr/>
            </p:nvSpPr>
            <p:spPr bwMode="auto">
              <a:xfrm>
                <a:off x="439" y="2236"/>
                <a:ext cx="4" cy="103"/>
              </a:xfrm>
              <a:prstGeom prst="rect">
                <a:avLst/>
              </a:prstGeom>
              <a:solidFill>
                <a:srgbClr val="CFE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Rectangle 30"/>
              <p:cNvSpPr>
                <a:spLocks noChangeArrowheads="1"/>
              </p:cNvSpPr>
              <p:nvPr/>
            </p:nvSpPr>
            <p:spPr bwMode="auto">
              <a:xfrm>
                <a:off x="443" y="2236"/>
                <a:ext cx="4" cy="103"/>
              </a:xfrm>
              <a:prstGeom prst="rect">
                <a:avLst/>
              </a:prstGeom>
              <a:solidFill>
                <a:srgbClr val="CCE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Rectangle 31"/>
              <p:cNvSpPr>
                <a:spLocks noChangeArrowheads="1"/>
              </p:cNvSpPr>
              <p:nvPr/>
            </p:nvSpPr>
            <p:spPr bwMode="auto">
              <a:xfrm>
                <a:off x="447" y="2236"/>
                <a:ext cx="4" cy="103"/>
              </a:xfrm>
              <a:prstGeom prst="rect">
                <a:avLst/>
              </a:prstGeom>
              <a:solidFill>
                <a:srgbClr val="C9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Rectangle 32"/>
              <p:cNvSpPr>
                <a:spLocks noChangeArrowheads="1"/>
              </p:cNvSpPr>
              <p:nvPr/>
            </p:nvSpPr>
            <p:spPr bwMode="auto">
              <a:xfrm>
                <a:off x="451" y="2236"/>
                <a:ext cx="4" cy="103"/>
              </a:xfrm>
              <a:prstGeom prst="rect">
                <a:avLst/>
              </a:prstGeom>
              <a:solidFill>
                <a:srgbClr val="C5E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Rectangle 33"/>
              <p:cNvSpPr>
                <a:spLocks noChangeArrowheads="1"/>
              </p:cNvSpPr>
              <p:nvPr/>
            </p:nvSpPr>
            <p:spPr bwMode="auto">
              <a:xfrm>
                <a:off x="455" y="2236"/>
                <a:ext cx="4" cy="103"/>
              </a:xfrm>
              <a:prstGeom prst="rect">
                <a:avLst/>
              </a:prstGeom>
              <a:solidFill>
                <a:srgbClr val="C2E2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Rectangle 34"/>
              <p:cNvSpPr>
                <a:spLocks noChangeArrowheads="1"/>
              </p:cNvSpPr>
              <p:nvPr/>
            </p:nvSpPr>
            <p:spPr bwMode="auto">
              <a:xfrm>
                <a:off x="459" y="2236"/>
                <a:ext cx="3" cy="103"/>
              </a:xfrm>
              <a:prstGeom prst="rect">
                <a:avLst/>
              </a:prstGeom>
              <a:solidFill>
                <a:srgbClr val="C0E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Rectangle 35"/>
              <p:cNvSpPr>
                <a:spLocks noChangeArrowheads="1"/>
              </p:cNvSpPr>
              <p:nvPr/>
            </p:nvSpPr>
            <p:spPr bwMode="auto">
              <a:xfrm>
                <a:off x="462" y="2236"/>
                <a:ext cx="4" cy="103"/>
              </a:xfrm>
              <a:prstGeom prst="rect">
                <a:avLst/>
              </a:prstGeom>
              <a:solidFill>
                <a:srgbClr val="BC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Rectangle 36"/>
              <p:cNvSpPr>
                <a:spLocks noChangeArrowheads="1"/>
              </p:cNvSpPr>
              <p:nvPr/>
            </p:nvSpPr>
            <p:spPr bwMode="auto">
              <a:xfrm>
                <a:off x="466" y="2236"/>
                <a:ext cx="4" cy="103"/>
              </a:xfrm>
              <a:prstGeom prst="rect">
                <a:avLst/>
              </a:prstGeom>
              <a:solidFill>
                <a:srgbClr val="BA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Rectangle 37"/>
              <p:cNvSpPr>
                <a:spLocks noChangeArrowheads="1"/>
              </p:cNvSpPr>
              <p:nvPr/>
            </p:nvSpPr>
            <p:spPr bwMode="auto">
              <a:xfrm>
                <a:off x="470" y="2236"/>
                <a:ext cx="4" cy="103"/>
              </a:xfrm>
              <a:prstGeom prst="rect">
                <a:avLst/>
              </a:prstGeom>
              <a:solidFill>
                <a:srgbClr val="B7D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Rectangle 38"/>
              <p:cNvSpPr>
                <a:spLocks noChangeArrowheads="1"/>
              </p:cNvSpPr>
              <p:nvPr/>
            </p:nvSpPr>
            <p:spPr bwMode="auto">
              <a:xfrm>
                <a:off x="474" y="2236"/>
                <a:ext cx="4" cy="103"/>
              </a:xfrm>
              <a:prstGeom prst="rect">
                <a:avLst/>
              </a:prstGeom>
              <a:solidFill>
                <a:srgbClr val="B5D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Rectangle 39"/>
              <p:cNvSpPr>
                <a:spLocks noChangeArrowheads="1"/>
              </p:cNvSpPr>
              <p:nvPr/>
            </p:nvSpPr>
            <p:spPr bwMode="auto">
              <a:xfrm>
                <a:off x="478" y="2236"/>
                <a:ext cx="4" cy="103"/>
              </a:xfrm>
              <a:prstGeom prst="rect">
                <a:avLst/>
              </a:prstGeom>
              <a:solidFill>
                <a:srgbClr val="B3D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Rectangle 40"/>
              <p:cNvSpPr>
                <a:spLocks noChangeArrowheads="1"/>
              </p:cNvSpPr>
              <p:nvPr/>
            </p:nvSpPr>
            <p:spPr bwMode="auto">
              <a:xfrm>
                <a:off x="482" y="2236"/>
                <a:ext cx="4" cy="103"/>
              </a:xfrm>
              <a:prstGeom prst="rect">
                <a:avLst/>
              </a:prstGeom>
              <a:solidFill>
                <a:srgbClr val="B1D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Rectangle 41"/>
              <p:cNvSpPr>
                <a:spLocks noChangeArrowheads="1"/>
              </p:cNvSpPr>
              <p:nvPr/>
            </p:nvSpPr>
            <p:spPr bwMode="auto">
              <a:xfrm>
                <a:off x="486" y="2236"/>
                <a:ext cx="4" cy="103"/>
              </a:xfrm>
              <a:prstGeom prst="rect">
                <a:avLst/>
              </a:prstGeom>
              <a:solidFill>
                <a:srgbClr val="AFD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Rectangle 42"/>
              <p:cNvSpPr>
                <a:spLocks noChangeArrowheads="1"/>
              </p:cNvSpPr>
              <p:nvPr/>
            </p:nvSpPr>
            <p:spPr bwMode="auto">
              <a:xfrm>
                <a:off x="490" y="2236"/>
                <a:ext cx="4" cy="103"/>
              </a:xfrm>
              <a:prstGeom prst="rect">
                <a:avLst/>
              </a:prstGeom>
              <a:solidFill>
                <a:srgbClr val="ADDC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Rectangle 43"/>
              <p:cNvSpPr>
                <a:spLocks noChangeArrowheads="1"/>
              </p:cNvSpPr>
              <p:nvPr/>
            </p:nvSpPr>
            <p:spPr bwMode="auto">
              <a:xfrm>
                <a:off x="494" y="2236"/>
                <a:ext cx="4" cy="103"/>
              </a:xfrm>
              <a:prstGeom prst="rect">
                <a:avLst/>
              </a:prstGeom>
              <a:solidFill>
                <a:srgbClr val="ACDC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Rectangle 44"/>
              <p:cNvSpPr>
                <a:spLocks noChangeArrowheads="1"/>
              </p:cNvSpPr>
              <p:nvPr/>
            </p:nvSpPr>
            <p:spPr bwMode="auto">
              <a:xfrm>
                <a:off x="498" y="2236"/>
                <a:ext cx="4" cy="103"/>
              </a:xfrm>
              <a:prstGeom prst="rect">
                <a:avLst/>
              </a:prstGeom>
              <a:solidFill>
                <a:srgbClr val="ABDC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Rectangle 45"/>
              <p:cNvSpPr>
                <a:spLocks noChangeArrowheads="1"/>
              </p:cNvSpPr>
              <p:nvPr/>
            </p:nvSpPr>
            <p:spPr bwMode="auto">
              <a:xfrm>
                <a:off x="502" y="2236"/>
                <a:ext cx="4" cy="103"/>
              </a:xfrm>
              <a:prstGeom prst="rect">
                <a:avLst/>
              </a:prstGeom>
              <a:solidFill>
                <a:srgbClr val="AADC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Rectangle 46"/>
              <p:cNvSpPr>
                <a:spLocks noChangeArrowheads="1"/>
              </p:cNvSpPr>
              <p:nvPr/>
            </p:nvSpPr>
            <p:spPr bwMode="auto">
              <a:xfrm>
                <a:off x="506" y="2236"/>
                <a:ext cx="4" cy="103"/>
              </a:xfrm>
              <a:prstGeom prst="rect">
                <a:avLst/>
              </a:prstGeom>
              <a:solidFill>
                <a:srgbClr val="A9DB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Rectangle 47"/>
              <p:cNvSpPr>
                <a:spLocks noChangeArrowheads="1"/>
              </p:cNvSpPr>
              <p:nvPr/>
            </p:nvSpPr>
            <p:spPr bwMode="auto">
              <a:xfrm>
                <a:off x="510" y="2236"/>
                <a:ext cx="8" cy="103"/>
              </a:xfrm>
              <a:prstGeom prst="rect">
                <a:avLst/>
              </a:prstGeom>
              <a:solidFill>
                <a:srgbClr val="A8DB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3" name="Rectangle 48"/>
              <p:cNvSpPr>
                <a:spLocks noChangeArrowheads="1"/>
              </p:cNvSpPr>
              <p:nvPr/>
            </p:nvSpPr>
            <p:spPr bwMode="auto">
              <a:xfrm>
                <a:off x="396" y="2240"/>
                <a:ext cx="4" cy="32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4" name="Rectangle 49"/>
              <p:cNvSpPr>
                <a:spLocks noChangeArrowheads="1"/>
              </p:cNvSpPr>
              <p:nvPr/>
            </p:nvSpPr>
            <p:spPr bwMode="auto">
              <a:xfrm>
                <a:off x="400" y="2240"/>
                <a:ext cx="3" cy="32"/>
              </a:xfrm>
              <a:prstGeom prst="rect">
                <a:avLst/>
              </a:prstGeom>
              <a:solidFill>
                <a:srgbClr val="5B9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5" name="Rectangle 50"/>
              <p:cNvSpPr>
                <a:spLocks noChangeArrowheads="1"/>
              </p:cNvSpPr>
              <p:nvPr/>
            </p:nvSpPr>
            <p:spPr bwMode="auto">
              <a:xfrm>
                <a:off x="403" y="2240"/>
                <a:ext cx="4" cy="32"/>
              </a:xfrm>
              <a:prstGeom prst="rect">
                <a:avLst/>
              </a:prstGeom>
              <a:solidFill>
                <a:srgbClr val="5A9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7" name="Rectangle 51"/>
              <p:cNvSpPr>
                <a:spLocks noChangeArrowheads="1"/>
              </p:cNvSpPr>
              <p:nvPr/>
            </p:nvSpPr>
            <p:spPr bwMode="auto">
              <a:xfrm>
                <a:off x="407" y="2240"/>
                <a:ext cx="4" cy="32"/>
              </a:xfrm>
              <a:prstGeom prst="rect">
                <a:avLst/>
              </a:prstGeom>
              <a:solidFill>
                <a:srgbClr val="599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8" name="Rectangle 52"/>
              <p:cNvSpPr>
                <a:spLocks noChangeArrowheads="1"/>
              </p:cNvSpPr>
              <p:nvPr/>
            </p:nvSpPr>
            <p:spPr bwMode="auto">
              <a:xfrm>
                <a:off x="411" y="2240"/>
                <a:ext cx="4" cy="32"/>
              </a:xfrm>
              <a:prstGeom prst="rect">
                <a:avLst/>
              </a:prstGeom>
              <a:solidFill>
                <a:srgbClr val="5894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9" name="Rectangle 53"/>
              <p:cNvSpPr>
                <a:spLocks noChangeArrowheads="1"/>
              </p:cNvSpPr>
              <p:nvPr/>
            </p:nvSpPr>
            <p:spPr bwMode="auto">
              <a:xfrm>
                <a:off x="415" y="2240"/>
                <a:ext cx="4" cy="32"/>
              </a:xfrm>
              <a:prstGeom prst="rect">
                <a:avLst/>
              </a:prstGeom>
              <a:solidFill>
                <a:srgbClr val="569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0" name="Rectangle 54"/>
              <p:cNvSpPr>
                <a:spLocks noChangeArrowheads="1"/>
              </p:cNvSpPr>
              <p:nvPr/>
            </p:nvSpPr>
            <p:spPr bwMode="auto">
              <a:xfrm>
                <a:off x="419" y="2240"/>
                <a:ext cx="4" cy="32"/>
              </a:xfrm>
              <a:prstGeom prst="rect">
                <a:avLst/>
              </a:prstGeom>
              <a:solidFill>
                <a:srgbClr val="548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1" name="Rectangle 55"/>
              <p:cNvSpPr>
                <a:spLocks noChangeArrowheads="1"/>
              </p:cNvSpPr>
              <p:nvPr/>
            </p:nvSpPr>
            <p:spPr bwMode="auto">
              <a:xfrm>
                <a:off x="423" y="2240"/>
                <a:ext cx="4" cy="32"/>
              </a:xfrm>
              <a:prstGeom prst="rect">
                <a:avLst/>
              </a:prstGeom>
              <a:solidFill>
                <a:srgbClr val="5289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2" name="Rectangle 56"/>
              <p:cNvSpPr>
                <a:spLocks noChangeArrowheads="1"/>
              </p:cNvSpPr>
              <p:nvPr/>
            </p:nvSpPr>
            <p:spPr bwMode="auto">
              <a:xfrm>
                <a:off x="427" y="2240"/>
                <a:ext cx="4" cy="32"/>
              </a:xfrm>
              <a:prstGeom prst="rect">
                <a:avLst/>
              </a:prstGeom>
              <a:solidFill>
                <a:srgbClr val="508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3" name="Rectangle 57"/>
              <p:cNvSpPr>
                <a:spLocks noChangeArrowheads="1"/>
              </p:cNvSpPr>
              <p:nvPr/>
            </p:nvSpPr>
            <p:spPr bwMode="auto">
              <a:xfrm>
                <a:off x="431" y="2240"/>
                <a:ext cx="4" cy="32"/>
              </a:xfrm>
              <a:prstGeom prst="rect">
                <a:avLst/>
              </a:prstGeom>
              <a:solidFill>
                <a:srgbClr val="4E8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4" name="Rectangle 58"/>
              <p:cNvSpPr>
                <a:spLocks noChangeArrowheads="1"/>
              </p:cNvSpPr>
              <p:nvPr/>
            </p:nvSpPr>
            <p:spPr bwMode="auto">
              <a:xfrm>
                <a:off x="435" y="2240"/>
                <a:ext cx="4" cy="32"/>
              </a:xfrm>
              <a:prstGeom prst="rect">
                <a:avLst/>
              </a:prstGeom>
              <a:solidFill>
                <a:srgbClr val="4C7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5" name="Rectangle 59"/>
              <p:cNvSpPr>
                <a:spLocks noChangeArrowheads="1"/>
              </p:cNvSpPr>
              <p:nvPr/>
            </p:nvSpPr>
            <p:spPr bwMode="auto">
              <a:xfrm>
                <a:off x="439" y="2240"/>
                <a:ext cx="4" cy="32"/>
              </a:xfrm>
              <a:prstGeom prst="rect">
                <a:avLst/>
              </a:prstGeom>
              <a:solidFill>
                <a:srgbClr val="4B7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" name="Rectangle 60"/>
              <p:cNvSpPr>
                <a:spLocks noChangeArrowheads="1"/>
              </p:cNvSpPr>
              <p:nvPr/>
            </p:nvSpPr>
            <p:spPr bwMode="auto">
              <a:xfrm>
                <a:off x="443" y="2240"/>
                <a:ext cx="4" cy="32"/>
              </a:xfrm>
              <a:prstGeom prst="rect">
                <a:avLst/>
              </a:prstGeom>
              <a:solidFill>
                <a:srgbClr val="4A7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7" name="Rectangle 61"/>
              <p:cNvSpPr>
                <a:spLocks noChangeArrowheads="1"/>
              </p:cNvSpPr>
              <p:nvPr/>
            </p:nvSpPr>
            <p:spPr bwMode="auto">
              <a:xfrm>
                <a:off x="447" y="2240"/>
                <a:ext cx="4" cy="32"/>
              </a:xfrm>
              <a:prstGeom prst="rect">
                <a:avLst/>
              </a:prstGeom>
              <a:solidFill>
                <a:srgbClr val="49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8" name="Rectangle 62"/>
              <p:cNvSpPr>
                <a:spLocks noChangeArrowheads="1"/>
              </p:cNvSpPr>
              <p:nvPr/>
            </p:nvSpPr>
            <p:spPr bwMode="auto">
              <a:xfrm>
                <a:off x="451" y="2240"/>
                <a:ext cx="4" cy="32"/>
              </a:xfrm>
              <a:prstGeom prst="rect">
                <a:avLst/>
              </a:prstGeom>
              <a:solidFill>
                <a:srgbClr val="497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9" name="Rectangle 63"/>
              <p:cNvSpPr>
                <a:spLocks noChangeArrowheads="1"/>
              </p:cNvSpPr>
              <p:nvPr/>
            </p:nvSpPr>
            <p:spPr bwMode="auto">
              <a:xfrm>
                <a:off x="455" y="2240"/>
                <a:ext cx="4" cy="32"/>
              </a:xfrm>
              <a:prstGeom prst="rect">
                <a:avLst/>
              </a:prstGeom>
              <a:solidFill>
                <a:srgbClr val="49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088" name="Picture 6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" y="2477"/>
                <a:ext cx="59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9" name="Picture 6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" y="2477"/>
                <a:ext cx="59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0" name="Picture 6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" y="2122"/>
                <a:ext cx="13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1" name="Picture 6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" y="2122"/>
                <a:ext cx="13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0" name="Freeform 68"/>
              <p:cNvSpPr>
                <a:spLocks/>
              </p:cNvSpPr>
              <p:nvPr/>
            </p:nvSpPr>
            <p:spPr bwMode="auto">
              <a:xfrm>
                <a:off x="389" y="2237"/>
                <a:ext cx="68" cy="16"/>
              </a:xfrm>
              <a:custGeom>
                <a:avLst/>
                <a:gdLst>
                  <a:gd name="T0" fmla="*/ 68 w 68"/>
                  <a:gd name="T1" fmla="*/ 5 h 16"/>
                  <a:gd name="T2" fmla="*/ 37 w 68"/>
                  <a:gd name="T3" fmla="*/ 16 h 16"/>
                  <a:gd name="T4" fmla="*/ 0 w 68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6">
                    <a:moveTo>
                      <a:pt x="68" y="5"/>
                    </a:moveTo>
                    <a:cubicBezTo>
                      <a:pt x="59" y="12"/>
                      <a:pt x="48" y="16"/>
                      <a:pt x="37" y="16"/>
                    </a:cubicBezTo>
                    <a:cubicBezTo>
                      <a:pt x="23" y="16"/>
                      <a:pt x="10" y="11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D7513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1" name="Rectangle 69"/>
              <p:cNvSpPr>
                <a:spLocks noChangeArrowheads="1"/>
              </p:cNvSpPr>
              <p:nvPr/>
            </p:nvSpPr>
            <p:spPr bwMode="auto">
              <a:xfrm>
                <a:off x="462" y="2299"/>
                <a:ext cx="4" cy="201"/>
              </a:xfrm>
              <a:prstGeom prst="rect">
                <a:avLst/>
              </a:prstGeom>
              <a:solidFill>
                <a:srgbClr val="A8DB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2" name="Rectangle 70"/>
              <p:cNvSpPr>
                <a:spLocks noChangeArrowheads="1"/>
              </p:cNvSpPr>
              <p:nvPr/>
            </p:nvSpPr>
            <p:spPr bwMode="auto">
              <a:xfrm>
                <a:off x="466" y="2299"/>
                <a:ext cx="4" cy="201"/>
              </a:xfrm>
              <a:prstGeom prst="rect">
                <a:avLst/>
              </a:prstGeom>
              <a:solidFill>
                <a:srgbClr val="A7DA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3" name="Rectangle 71"/>
              <p:cNvSpPr>
                <a:spLocks noChangeArrowheads="1"/>
              </p:cNvSpPr>
              <p:nvPr/>
            </p:nvSpPr>
            <p:spPr bwMode="auto">
              <a:xfrm>
                <a:off x="470" y="2299"/>
                <a:ext cx="4" cy="201"/>
              </a:xfrm>
              <a:prstGeom prst="rect">
                <a:avLst/>
              </a:prstGeom>
              <a:solidFill>
                <a:srgbClr val="A5D8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4" name="Rectangle 72"/>
              <p:cNvSpPr>
                <a:spLocks noChangeArrowheads="1"/>
              </p:cNvSpPr>
              <p:nvPr/>
            </p:nvSpPr>
            <p:spPr bwMode="auto">
              <a:xfrm>
                <a:off x="474" y="2299"/>
                <a:ext cx="4" cy="201"/>
              </a:xfrm>
              <a:prstGeom prst="rect">
                <a:avLst/>
              </a:prstGeom>
              <a:solidFill>
                <a:srgbClr val="A2D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5" name="Rectangle 73"/>
              <p:cNvSpPr>
                <a:spLocks noChangeArrowheads="1"/>
              </p:cNvSpPr>
              <p:nvPr/>
            </p:nvSpPr>
            <p:spPr bwMode="auto">
              <a:xfrm>
                <a:off x="478" y="2299"/>
                <a:ext cx="4" cy="201"/>
              </a:xfrm>
              <a:prstGeom prst="rect">
                <a:avLst/>
              </a:prstGeom>
              <a:solidFill>
                <a:srgbClr val="9DD1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6" name="Rectangle 74"/>
              <p:cNvSpPr>
                <a:spLocks noChangeArrowheads="1"/>
              </p:cNvSpPr>
              <p:nvPr/>
            </p:nvSpPr>
            <p:spPr bwMode="auto">
              <a:xfrm>
                <a:off x="482" y="2299"/>
                <a:ext cx="4" cy="201"/>
              </a:xfrm>
              <a:prstGeom prst="rect">
                <a:avLst/>
              </a:prstGeom>
              <a:solidFill>
                <a:srgbClr val="97CB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7" name="Rectangle 75"/>
              <p:cNvSpPr>
                <a:spLocks noChangeArrowheads="1"/>
              </p:cNvSpPr>
              <p:nvPr/>
            </p:nvSpPr>
            <p:spPr bwMode="auto">
              <a:xfrm>
                <a:off x="486" y="2299"/>
                <a:ext cx="4" cy="201"/>
              </a:xfrm>
              <a:prstGeom prst="rect">
                <a:avLst/>
              </a:prstGeom>
              <a:solidFill>
                <a:srgbClr val="8FC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8" name="Rectangle 76"/>
              <p:cNvSpPr>
                <a:spLocks noChangeArrowheads="1"/>
              </p:cNvSpPr>
              <p:nvPr/>
            </p:nvSpPr>
            <p:spPr bwMode="auto">
              <a:xfrm>
                <a:off x="490" y="2299"/>
                <a:ext cx="4" cy="201"/>
              </a:xfrm>
              <a:prstGeom prst="rect">
                <a:avLst/>
              </a:prstGeom>
              <a:solidFill>
                <a:srgbClr val="86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9" name="Rectangle 77"/>
              <p:cNvSpPr>
                <a:spLocks noChangeArrowheads="1"/>
              </p:cNvSpPr>
              <p:nvPr/>
            </p:nvSpPr>
            <p:spPr bwMode="auto">
              <a:xfrm>
                <a:off x="494" y="2299"/>
                <a:ext cx="4" cy="201"/>
              </a:xfrm>
              <a:prstGeom prst="rect">
                <a:avLst/>
              </a:prstGeom>
              <a:solidFill>
                <a:srgbClr val="7C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0" name="Rectangle 78"/>
              <p:cNvSpPr>
                <a:spLocks noChangeArrowheads="1"/>
              </p:cNvSpPr>
              <p:nvPr/>
            </p:nvSpPr>
            <p:spPr bwMode="auto">
              <a:xfrm>
                <a:off x="498" y="2299"/>
                <a:ext cx="4" cy="201"/>
              </a:xfrm>
              <a:prstGeom prst="rect">
                <a:avLst/>
              </a:prstGeom>
              <a:solidFill>
                <a:srgbClr val="73A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1" name="Rectangle 79"/>
              <p:cNvSpPr>
                <a:spLocks noChangeArrowheads="1"/>
              </p:cNvSpPr>
              <p:nvPr/>
            </p:nvSpPr>
            <p:spPr bwMode="auto">
              <a:xfrm>
                <a:off x="502" y="2299"/>
                <a:ext cx="4" cy="201"/>
              </a:xfrm>
              <a:prstGeom prst="rect">
                <a:avLst/>
              </a:prstGeom>
              <a:solidFill>
                <a:srgbClr val="6B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2" name="Rectangle 80"/>
              <p:cNvSpPr>
                <a:spLocks noChangeArrowheads="1"/>
              </p:cNvSpPr>
              <p:nvPr/>
            </p:nvSpPr>
            <p:spPr bwMode="auto">
              <a:xfrm>
                <a:off x="506" y="2299"/>
                <a:ext cx="4" cy="201"/>
              </a:xfrm>
              <a:prstGeom prst="rect">
                <a:avLst/>
              </a:prstGeom>
              <a:solidFill>
                <a:srgbClr val="64A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3" name="Rectangle 81"/>
              <p:cNvSpPr>
                <a:spLocks noChangeArrowheads="1"/>
              </p:cNvSpPr>
              <p:nvPr/>
            </p:nvSpPr>
            <p:spPr bwMode="auto">
              <a:xfrm>
                <a:off x="510" y="2299"/>
                <a:ext cx="4" cy="201"/>
              </a:xfrm>
              <a:prstGeom prst="rect">
                <a:avLst/>
              </a:prstGeom>
              <a:solidFill>
                <a:srgbClr val="5F9E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" name="Rectangle 82"/>
              <p:cNvSpPr>
                <a:spLocks noChangeArrowheads="1"/>
              </p:cNvSpPr>
              <p:nvPr/>
            </p:nvSpPr>
            <p:spPr bwMode="auto">
              <a:xfrm>
                <a:off x="514" y="2299"/>
                <a:ext cx="4" cy="201"/>
              </a:xfrm>
              <a:prstGeom prst="rect">
                <a:avLst/>
              </a:prstGeom>
              <a:solidFill>
                <a:srgbClr val="5C9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" name="Rectangle 83"/>
              <p:cNvSpPr>
                <a:spLocks noChangeArrowheads="1"/>
              </p:cNvSpPr>
              <p:nvPr/>
            </p:nvSpPr>
            <p:spPr bwMode="auto">
              <a:xfrm>
                <a:off x="518" y="2299"/>
                <a:ext cx="3" cy="201"/>
              </a:xfrm>
              <a:prstGeom prst="rect">
                <a:avLst/>
              </a:prstGeom>
              <a:solidFill>
                <a:srgbClr val="5D9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" name="Freeform 84"/>
              <p:cNvSpPr>
                <a:spLocks noEditPoints="1"/>
              </p:cNvSpPr>
              <p:nvPr/>
            </p:nvSpPr>
            <p:spPr bwMode="auto">
              <a:xfrm>
                <a:off x="347" y="2331"/>
                <a:ext cx="162" cy="343"/>
              </a:xfrm>
              <a:custGeom>
                <a:avLst/>
                <a:gdLst>
                  <a:gd name="T0" fmla="*/ 290 w 660"/>
                  <a:gd name="T1" fmla="*/ 607 h 1394"/>
                  <a:gd name="T2" fmla="*/ 308 w 660"/>
                  <a:gd name="T3" fmla="*/ 1244 h 1394"/>
                  <a:gd name="T4" fmla="*/ 141 w 660"/>
                  <a:gd name="T5" fmla="*/ 1394 h 1394"/>
                  <a:gd name="T6" fmla="*/ 660 w 660"/>
                  <a:gd name="T7" fmla="*/ 798 h 1394"/>
                  <a:gd name="T8" fmla="*/ 523 w 660"/>
                  <a:gd name="T9" fmla="*/ 830 h 1394"/>
                  <a:gd name="T10" fmla="*/ 491 w 660"/>
                  <a:gd name="T11" fmla="*/ 692 h 1394"/>
                  <a:gd name="T12" fmla="*/ 501 w 660"/>
                  <a:gd name="T13" fmla="*/ 678 h 1394"/>
                  <a:gd name="T14" fmla="*/ 428 w 660"/>
                  <a:gd name="T15" fmla="*/ 608 h 1394"/>
                  <a:gd name="T16" fmla="*/ 426 w 660"/>
                  <a:gd name="T17" fmla="*/ 148 h 1394"/>
                  <a:gd name="T18" fmla="*/ 80 w 660"/>
                  <a:gd name="T19" fmla="*/ 688 h 1394"/>
                  <a:gd name="T20" fmla="*/ 50 w 660"/>
                  <a:gd name="T21" fmla="*/ 0 h 1394"/>
                  <a:gd name="T22" fmla="*/ 0 w 660"/>
                  <a:gd name="T23" fmla="*/ 500 h 1394"/>
                  <a:gd name="T24" fmla="*/ 71 w 660"/>
                  <a:gd name="T25" fmla="*/ 540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0" h="1394">
                    <a:moveTo>
                      <a:pt x="290" y="607"/>
                    </a:moveTo>
                    <a:lnTo>
                      <a:pt x="308" y="1244"/>
                    </a:lnTo>
                    <a:cubicBezTo>
                      <a:pt x="249" y="1290"/>
                      <a:pt x="193" y="1340"/>
                      <a:pt x="141" y="1394"/>
                    </a:cubicBezTo>
                    <a:moveTo>
                      <a:pt x="660" y="798"/>
                    </a:moveTo>
                    <a:cubicBezTo>
                      <a:pt x="631" y="845"/>
                      <a:pt x="569" y="859"/>
                      <a:pt x="523" y="830"/>
                    </a:cubicBezTo>
                    <a:cubicBezTo>
                      <a:pt x="476" y="800"/>
                      <a:pt x="462" y="738"/>
                      <a:pt x="491" y="692"/>
                    </a:cubicBezTo>
                    <a:cubicBezTo>
                      <a:pt x="494" y="687"/>
                      <a:pt x="497" y="683"/>
                      <a:pt x="501" y="678"/>
                    </a:cubicBezTo>
                    <a:cubicBezTo>
                      <a:pt x="465" y="671"/>
                      <a:pt x="437" y="644"/>
                      <a:pt x="428" y="608"/>
                    </a:cubicBezTo>
                    <a:cubicBezTo>
                      <a:pt x="429" y="455"/>
                      <a:pt x="429" y="302"/>
                      <a:pt x="426" y="148"/>
                    </a:cubicBezTo>
                    <a:moveTo>
                      <a:pt x="80" y="688"/>
                    </a:moveTo>
                    <a:lnTo>
                      <a:pt x="50" y="0"/>
                    </a:lnTo>
                    <a:moveTo>
                      <a:pt x="0" y="500"/>
                    </a:moveTo>
                    <a:cubicBezTo>
                      <a:pt x="20" y="519"/>
                      <a:pt x="45" y="533"/>
                      <a:pt x="71" y="540"/>
                    </a:cubicBezTo>
                  </a:path>
                </a:pathLst>
              </a:custGeom>
              <a:noFill/>
              <a:ln w="6350" cap="rnd">
                <a:solidFill>
                  <a:srgbClr val="1E41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" name="Freeform 85"/>
              <p:cNvSpPr>
                <a:spLocks/>
              </p:cNvSpPr>
              <p:nvPr/>
            </p:nvSpPr>
            <p:spPr bwMode="auto">
              <a:xfrm>
                <a:off x="335" y="2151"/>
                <a:ext cx="183" cy="551"/>
              </a:xfrm>
              <a:custGeom>
                <a:avLst/>
                <a:gdLst>
                  <a:gd name="T0" fmla="*/ 318 w 744"/>
                  <a:gd name="T1" fmla="*/ 2238 h 2238"/>
                  <a:gd name="T2" fmla="*/ 668 w 744"/>
                  <a:gd name="T3" fmla="*/ 2068 h 2238"/>
                  <a:gd name="T4" fmla="*/ 668 w 744"/>
                  <a:gd name="T5" fmla="*/ 1946 h 2238"/>
                  <a:gd name="T6" fmla="*/ 695 w 744"/>
                  <a:gd name="T7" fmla="*/ 1542 h 2238"/>
                  <a:gd name="T8" fmla="*/ 730 w 744"/>
                  <a:gd name="T9" fmla="*/ 1460 h 2238"/>
                  <a:gd name="T10" fmla="*/ 710 w 744"/>
                  <a:gd name="T11" fmla="*/ 1383 h 2238"/>
                  <a:gd name="T12" fmla="*/ 734 w 744"/>
                  <a:gd name="T13" fmla="*/ 1357 h 2238"/>
                  <a:gd name="T14" fmla="*/ 742 w 744"/>
                  <a:gd name="T15" fmla="*/ 711 h 2238"/>
                  <a:gd name="T16" fmla="*/ 730 w 744"/>
                  <a:gd name="T17" fmla="*/ 641 h 2238"/>
                  <a:gd name="T18" fmla="*/ 587 w 744"/>
                  <a:gd name="T19" fmla="*/ 463 h 2238"/>
                  <a:gd name="T20" fmla="*/ 480 w 744"/>
                  <a:gd name="T21" fmla="*/ 398 h 2238"/>
                  <a:gd name="T22" fmla="*/ 479 w 744"/>
                  <a:gd name="T23" fmla="*/ 379 h 2238"/>
                  <a:gd name="T24" fmla="*/ 569 w 744"/>
                  <a:gd name="T25" fmla="*/ 207 h 2238"/>
                  <a:gd name="T26" fmla="*/ 367 w 744"/>
                  <a:gd name="T27" fmla="*/ 0 h 2238"/>
                  <a:gd name="T28" fmla="*/ 165 w 744"/>
                  <a:gd name="T29" fmla="*/ 207 h 2238"/>
                  <a:gd name="T30" fmla="*/ 257 w 744"/>
                  <a:gd name="T31" fmla="*/ 381 h 2238"/>
                  <a:gd name="T32" fmla="*/ 86 w 744"/>
                  <a:gd name="T33" fmla="*/ 463 h 2238"/>
                  <a:gd name="T34" fmla="*/ 23 w 744"/>
                  <a:gd name="T35" fmla="*/ 558 h 2238"/>
                  <a:gd name="T36" fmla="*/ 13 w 744"/>
                  <a:gd name="T37" fmla="*/ 935 h 2238"/>
                  <a:gd name="T38" fmla="*/ 14 w 744"/>
                  <a:gd name="T39" fmla="*/ 1185 h 2238"/>
                  <a:gd name="T40" fmla="*/ 44 w 744"/>
                  <a:gd name="T41" fmla="*/ 1231 h 2238"/>
                  <a:gd name="T42" fmla="*/ 16 w 744"/>
                  <a:gd name="T43" fmla="*/ 1298 h 2238"/>
                  <a:gd name="T44" fmla="*/ 95 w 744"/>
                  <a:gd name="T45" fmla="*/ 1423 h 2238"/>
                  <a:gd name="T46" fmla="*/ 98 w 744"/>
                  <a:gd name="T47" fmla="*/ 1424 h 2238"/>
                  <a:gd name="T48" fmla="*/ 129 w 744"/>
                  <a:gd name="T49" fmla="*/ 1416 h 2238"/>
                  <a:gd name="T50" fmla="*/ 161 w 744"/>
                  <a:gd name="T51" fmla="*/ 1894 h 2238"/>
                  <a:gd name="T52" fmla="*/ 0 w 744"/>
                  <a:gd name="T53" fmla="*/ 2046 h 2238"/>
                  <a:gd name="T54" fmla="*/ 0 w 744"/>
                  <a:gd name="T55" fmla="*/ 2084 h 2238"/>
                  <a:gd name="T56" fmla="*/ 126 w 744"/>
                  <a:gd name="T57" fmla="*/ 2145 h 2238"/>
                  <a:gd name="T58" fmla="*/ 136 w 744"/>
                  <a:gd name="T59" fmla="*/ 2141 h 2238"/>
                  <a:gd name="T60" fmla="*/ 179 w 744"/>
                  <a:gd name="T61" fmla="*/ 2127 h 2238"/>
                  <a:gd name="T62" fmla="*/ 182 w 744"/>
                  <a:gd name="T63" fmla="*/ 2165 h 2238"/>
                  <a:gd name="T64" fmla="*/ 308 w 744"/>
                  <a:gd name="T65" fmla="*/ 2231 h 2238"/>
                  <a:gd name="T66" fmla="*/ 318 w 744"/>
                  <a:gd name="T67" fmla="*/ 2238 h 2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4" h="2238">
                    <a:moveTo>
                      <a:pt x="318" y="2238"/>
                    </a:moveTo>
                    <a:lnTo>
                      <a:pt x="668" y="2068"/>
                    </a:lnTo>
                    <a:lnTo>
                      <a:pt x="668" y="1946"/>
                    </a:lnTo>
                    <a:lnTo>
                      <a:pt x="695" y="1542"/>
                    </a:lnTo>
                    <a:cubicBezTo>
                      <a:pt x="718" y="1521"/>
                      <a:pt x="731" y="1491"/>
                      <a:pt x="730" y="1460"/>
                    </a:cubicBezTo>
                    <a:cubicBezTo>
                      <a:pt x="730" y="1433"/>
                      <a:pt x="723" y="1406"/>
                      <a:pt x="710" y="1383"/>
                    </a:cubicBezTo>
                    <a:cubicBezTo>
                      <a:pt x="721" y="1379"/>
                      <a:pt x="730" y="1369"/>
                      <a:pt x="734" y="1357"/>
                    </a:cubicBezTo>
                    <a:cubicBezTo>
                      <a:pt x="741" y="1142"/>
                      <a:pt x="744" y="926"/>
                      <a:pt x="742" y="711"/>
                    </a:cubicBezTo>
                    <a:cubicBezTo>
                      <a:pt x="741" y="687"/>
                      <a:pt x="737" y="664"/>
                      <a:pt x="730" y="641"/>
                    </a:cubicBezTo>
                    <a:cubicBezTo>
                      <a:pt x="702" y="569"/>
                      <a:pt x="652" y="507"/>
                      <a:pt x="587" y="463"/>
                    </a:cubicBezTo>
                    <a:cubicBezTo>
                      <a:pt x="554" y="438"/>
                      <a:pt x="518" y="416"/>
                      <a:pt x="480" y="398"/>
                    </a:cubicBezTo>
                    <a:lnTo>
                      <a:pt x="479" y="379"/>
                    </a:lnTo>
                    <a:cubicBezTo>
                      <a:pt x="536" y="340"/>
                      <a:pt x="569" y="276"/>
                      <a:pt x="569" y="207"/>
                    </a:cubicBezTo>
                    <a:cubicBezTo>
                      <a:pt x="570" y="94"/>
                      <a:pt x="480" y="1"/>
                      <a:pt x="367" y="0"/>
                    </a:cubicBezTo>
                    <a:cubicBezTo>
                      <a:pt x="254" y="1"/>
                      <a:pt x="163" y="94"/>
                      <a:pt x="165" y="207"/>
                    </a:cubicBezTo>
                    <a:cubicBezTo>
                      <a:pt x="165" y="277"/>
                      <a:pt x="199" y="342"/>
                      <a:pt x="257" y="381"/>
                    </a:cubicBezTo>
                    <a:cubicBezTo>
                      <a:pt x="198" y="404"/>
                      <a:pt x="141" y="432"/>
                      <a:pt x="86" y="463"/>
                    </a:cubicBezTo>
                    <a:cubicBezTo>
                      <a:pt x="54" y="485"/>
                      <a:pt x="31" y="519"/>
                      <a:pt x="23" y="558"/>
                    </a:cubicBezTo>
                    <a:cubicBezTo>
                      <a:pt x="15" y="683"/>
                      <a:pt x="11" y="809"/>
                      <a:pt x="13" y="935"/>
                    </a:cubicBezTo>
                    <a:cubicBezTo>
                      <a:pt x="13" y="1018"/>
                      <a:pt x="14" y="1102"/>
                      <a:pt x="14" y="1185"/>
                    </a:cubicBezTo>
                    <a:cubicBezTo>
                      <a:pt x="17" y="1204"/>
                      <a:pt x="28" y="1221"/>
                      <a:pt x="44" y="1231"/>
                    </a:cubicBezTo>
                    <a:cubicBezTo>
                      <a:pt x="29" y="1251"/>
                      <a:pt x="19" y="1274"/>
                      <a:pt x="16" y="1298"/>
                    </a:cubicBezTo>
                    <a:cubicBezTo>
                      <a:pt x="3" y="1355"/>
                      <a:pt x="39" y="1411"/>
                      <a:pt x="95" y="1423"/>
                    </a:cubicBezTo>
                    <a:cubicBezTo>
                      <a:pt x="96" y="1423"/>
                      <a:pt x="97" y="1424"/>
                      <a:pt x="98" y="1424"/>
                    </a:cubicBezTo>
                    <a:cubicBezTo>
                      <a:pt x="109" y="1425"/>
                      <a:pt x="120" y="1422"/>
                      <a:pt x="129" y="1416"/>
                    </a:cubicBezTo>
                    <a:lnTo>
                      <a:pt x="161" y="1894"/>
                    </a:lnTo>
                    <a:lnTo>
                      <a:pt x="0" y="2046"/>
                    </a:lnTo>
                    <a:lnTo>
                      <a:pt x="0" y="2084"/>
                    </a:lnTo>
                    <a:lnTo>
                      <a:pt x="126" y="2145"/>
                    </a:lnTo>
                    <a:lnTo>
                      <a:pt x="136" y="2141"/>
                    </a:lnTo>
                    <a:lnTo>
                      <a:pt x="179" y="2127"/>
                    </a:lnTo>
                    <a:lnTo>
                      <a:pt x="182" y="2165"/>
                    </a:lnTo>
                    <a:lnTo>
                      <a:pt x="308" y="2231"/>
                    </a:lnTo>
                    <a:lnTo>
                      <a:pt x="318" y="2238"/>
                    </a:lnTo>
                    <a:close/>
                  </a:path>
                </a:pathLst>
              </a:custGeom>
              <a:noFill/>
              <a:ln w="6350" cap="sq">
                <a:solidFill>
                  <a:srgbClr val="C8C8C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110" name="Picture 8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8" y="2225"/>
                <a:ext cx="763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6" name="Rectangle 87"/>
              <p:cNvSpPr>
                <a:spLocks noChangeArrowheads="1"/>
              </p:cNvSpPr>
              <p:nvPr/>
            </p:nvSpPr>
            <p:spPr bwMode="auto">
              <a:xfrm>
                <a:off x="1050" y="2227"/>
                <a:ext cx="759" cy="400"/>
              </a:xfrm>
              <a:prstGeom prst="rect">
                <a:avLst/>
              </a:prstGeom>
              <a:noFill/>
              <a:ln w="6350" cap="sq">
                <a:solidFill>
                  <a:srgbClr val="38638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" name="Rectangle 88"/>
              <p:cNvSpPr>
                <a:spLocks noChangeArrowheads="1"/>
              </p:cNvSpPr>
              <p:nvPr/>
            </p:nvSpPr>
            <p:spPr bwMode="auto">
              <a:xfrm>
                <a:off x="1137" y="2326"/>
                <a:ext cx="672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386389"/>
                    </a:solidFill>
                    <a:effectLst/>
                    <a:latin typeface="Calibri" panose="020F0502020204030204" pitchFamily="34" charset="0"/>
                  </a:rPr>
                  <a:t>Личный кабинет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8" name="Rectangle 89"/>
              <p:cNvSpPr>
                <a:spLocks noChangeArrowheads="1"/>
              </p:cNvSpPr>
              <p:nvPr/>
            </p:nvSpPr>
            <p:spPr bwMode="auto">
              <a:xfrm>
                <a:off x="1301" y="2425"/>
                <a:ext cx="31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386389"/>
                    </a:solidFill>
                    <a:effectLst/>
                    <a:latin typeface="Calibri" panose="020F0502020204030204" pitchFamily="34" charset="0"/>
                  </a:rPr>
                  <a:t>жителя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14" name="Picture 9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2351"/>
                <a:ext cx="4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5" name="Picture 9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2351"/>
                <a:ext cx="4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9" name="Freeform 92"/>
              <p:cNvSpPr>
                <a:spLocks/>
              </p:cNvSpPr>
              <p:nvPr/>
            </p:nvSpPr>
            <p:spPr bwMode="auto">
              <a:xfrm>
                <a:off x="612" y="2367"/>
                <a:ext cx="438" cy="120"/>
              </a:xfrm>
              <a:custGeom>
                <a:avLst/>
                <a:gdLst>
                  <a:gd name="T0" fmla="*/ 0 w 438"/>
                  <a:gd name="T1" fmla="*/ 60 h 120"/>
                  <a:gd name="T2" fmla="*/ 65 w 438"/>
                  <a:gd name="T3" fmla="*/ 0 h 120"/>
                  <a:gd name="T4" fmla="*/ 65 w 438"/>
                  <a:gd name="T5" fmla="*/ 30 h 120"/>
                  <a:gd name="T6" fmla="*/ 372 w 438"/>
                  <a:gd name="T7" fmla="*/ 30 h 120"/>
                  <a:gd name="T8" fmla="*/ 372 w 438"/>
                  <a:gd name="T9" fmla="*/ 0 h 120"/>
                  <a:gd name="T10" fmla="*/ 438 w 438"/>
                  <a:gd name="T11" fmla="*/ 60 h 120"/>
                  <a:gd name="T12" fmla="*/ 372 w 438"/>
                  <a:gd name="T13" fmla="*/ 120 h 120"/>
                  <a:gd name="T14" fmla="*/ 372 w 438"/>
                  <a:gd name="T15" fmla="*/ 90 h 120"/>
                  <a:gd name="T16" fmla="*/ 65 w 438"/>
                  <a:gd name="T17" fmla="*/ 90 h 120"/>
                  <a:gd name="T18" fmla="*/ 65 w 438"/>
                  <a:gd name="T19" fmla="*/ 120 h 120"/>
                  <a:gd name="T20" fmla="*/ 0 w 438"/>
                  <a:gd name="T21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8" h="120">
                    <a:moveTo>
                      <a:pt x="0" y="60"/>
                    </a:moveTo>
                    <a:lnTo>
                      <a:pt x="65" y="0"/>
                    </a:lnTo>
                    <a:lnTo>
                      <a:pt x="65" y="30"/>
                    </a:lnTo>
                    <a:lnTo>
                      <a:pt x="372" y="30"/>
                    </a:lnTo>
                    <a:lnTo>
                      <a:pt x="372" y="0"/>
                    </a:lnTo>
                    <a:lnTo>
                      <a:pt x="438" y="60"/>
                    </a:lnTo>
                    <a:lnTo>
                      <a:pt x="372" y="120"/>
                    </a:lnTo>
                    <a:lnTo>
                      <a:pt x="372" y="90"/>
                    </a:lnTo>
                    <a:lnTo>
                      <a:pt x="65" y="90"/>
                    </a:lnTo>
                    <a:lnTo>
                      <a:pt x="65" y="12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4F88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" name="Freeform 93"/>
              <p:cNvSpPr>
                <a:spLocks/>
              </p:cNvSpPr>
              <p:nvPr/>
            </p:nvSpPr>
            <p:spPr bwMode="auto">
              <a:xfrm>
                <a:off x="612" y="2367"/>
                <a:ext cx="438" cy="120"/>
              </a:xfrm>
              <a:custGeom>
                <a:avLst/>
                <a:gdLst>
                  <a:gd name="T0" fmla="*/ 0 w 438"/>
                  <a:gd name="T1" fmla="*/ 60 h 120"/>
                  <a:gd name="T2" fmla="*/ 65 w 438"/>
                  <a:gd name="T3" fmla="*/ 0 h 120"/>
                  <a:gd name="T4" fmla="*/ 65 w 438"/>
                  <a:gd name="T5" fmla="*/ 30 h 120"/>
                  <a:gd name="T6" fmla="*/ 372 w 438"/>
                  <a:gd name="T7" fmla="*/ 30 h 120"/>
                  <a:gd name="T8" fmla="*/ 372 w 438"/>
                  <a:gd name="T9" fmla="*/ 0 h 120"/>
                  <a:gd name="T10" fmla="*/ 438 w 438"/>
                  <a:gd name="T11" fmla="*/ 60 h 120"/>
                  <a:gd name="T12" fmla="*/ 372 w 438"/>
                  <a:gd name="T13" fmla="*/ 120 h 120"/>
                  <a:gd name="T14" fmla="*/ 372 w 438"/>
                  <a:gd name="T15" fmla="*/ 90 h 120"/>
                  <a:gd name="T16" fmla="*/ 65 w 438"/>
                  <a:gd name="T17" fmla="*/ 90 h 120"/>
                  <a:gd name="T18" fmla="*/ 65 w 438"/>
                  <a:gd name="T19" fmla="*/ 120 h 120"/>
                  <a:gd name="T20" fmla="*/ 0 w 438"/>
                  <a:gd name="T21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8" h="120">
                    <a:moveTo>
                      <a:pt x="0" y="60"/>
                    </a:moveTo>
                    <a:lnTo>
                      <a:pt x="65" y="0"/>
                    </a:lnTo>
                    <a:lnTo>
                      <a:pt x="65" y="30"/>
                    </a:lnTo>
                    <a:lnTo>
                      <a:pt x="372" y="30"/>
                    </a:lnTo>
                    <a:lnTo>
                      <a:pt x="372" y="0"/>
                    </a:lnTo>
                    <a:lnTo>
                      <a:pt x="438" y="60"/>
                    </a:lnTo>
                    <a:lnTo>
                      <a:pt x="372" y="120"/>
                    </a:lnTo>
                    <a:lnTo>
                      <a:pt x="372" y="90"/>
                    </a:lnTo>
                    <a:lnTo>
                      <a:pt x="65" y="90"/>
                    </a:lnTo>
                    <a:lnTo>
                      <a:pt x="65" y="120"/>
                    </a:lnTo>
                    <a:lnTo>
                      <a:pt x="0" y="60"/>
                    </a:lnTo>
                    <a:close/>
                  </a:path>
                </a:pathLst>
              </a:custGeom>
              <a:noFill/>
              <a:ln w="6350" cap="sq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118" name="Picture 94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1" y="1539"/>
                <a:ext cx="763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1" name="Rectangle 95"/>
              <p:cNvSpPr>
                <a:spLocks noChangeArrowheads="1"/>
              </p:cNvSpPr>
              <p:nvPr/>
            </p:nvSpPr>
            <p:spPr bwMode="auto">
              <a:xfrm>
                <a:off x="2255" y="1541"/>
                <a:ext cx="760" cy="332"/>
              </a:xfrm>
              <a:prstGeom prst="rect">
                <a:avLst/>
              </a:prstGeom>
              <a:noFill/>
              <a:ln w="6350" cap="sq">
                <a:solidFill>
                  <a:srgbClr val="38638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" name="Rectangle 96"/>
              <p:cNvSpPr>
                <a:spLocks noChangeArrowheads="1"/>
              </p:cNvSpPr>
              <p:nvPr/>
            </p:nvSpPr>
            <p:spPr bwMode="auto">
              <a:xfrm>
                <a:off x="2407" y="1655"/>
                <a:ext cx="51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386389"/>
                    </a:solidFill>
                    <a:effectLst/>
                    <a:latin typeface="Calibri" panose="020F0502020204030204" pitchFamily="34" charset="0"/>
                  </a:rPr>
                  <a:t>Службы ЖКХ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21" name="Picture 97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1" y="1902"/>
                <a:ext cx="763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3" name="Rectangle 98"/>
              <p:cNvSpPr>
                <a:spLocks noChangeArrowheads="1"/>
              </p:cNvSpPr>
              <p:nvPr/>
            </p:nvSpPr>
            <p:spPr bwMode="auto">
              <a:xfrm>
                <a:off x="2255" y="1903"/>
                <a:ext cx="760" cy="332"/>
              </a:xfrm>
              <a:prstGeom prst="rect">
                <a:avLst/>
              </a:prstGeom>
              <a:noFill/>
              <a:ln w="6350" cap="sq">
                <a:solidFill>
                  <a:srgbClr val="38638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" name="Rectangle 99"/>
              <p:cNvSpPr>
                <a:spLocks noChangeArrowheads="1"/>
              </p:cNvSpPr>
              <p:nvPr/>
            </p:nvSpPr>
            <p:spPr bwMode="auto">
              <a:xfrm>
                <a:off x="2424" y="1968"/>
                <a:ext cx="49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386389"/>
                    </a:solidFill>
                    <a:effectLst/>
                    <a:latin typeface="Calibri" panose="020F0502020204030204" pitchFamily="34" charset="0"/>
                  </a:rPr>
                  <a:t>Экстренные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5" name="Rectangle 100"/>
              <p:cNvSpPr>
                <a:spLocks noChangeArrowheads="1"/>
              </p:cNvSpPr>
              <p:nvPr/>
            </p:nvSpPr>
            <p:spPr bwMode="auto">
              <a:xfrm>
                <a:off x="2499" y="2069"/>
                <a:ext cx="327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386389"/>
                    </a:solidFill>
                    <a:effectLst/>
                    <a:latin typeface="Calibri" panose="020F0502020204030204" pitchFamily="34" charset="0"/>
                  </a:rPr>
                  <a:t>службы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25" name="Picture 10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1" y="2264"/>
                <a:ext cx="763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6" name="Rectangle 102"/>
              <p:cNvSpPr>
                <a:spLocks noChangeArrowheads="1"/>
              </p:cNvSpPr>
              <p:nvPr/>
            </p:nvSpPr>
            <p:spPr bwMode="auto">
              <a:xfrm>
                <a:off x="2255" y="2266"/>
                <a:ext cx="760" cy="331"/>
              </a:xfrm>
              <a:prstGeom prst="rect">
                <a:avLst/>
              </a:prstGeom>
              <a:noFill/>
              <a:ln w="6350" cap="sq">
                <a:solidFill>
                  <a:srgbClr val="38638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" name="Rectangle 103"/>
              <p:cNvSpPr>
                <a:spLocks noChangeArrowheads="1"/>
              </p:cNvSpPr>
              <p:nvPr/>
            </p:nvSpPr>
            <p:spPr bwMode="auto">
              <a:xfrm>
                <a:off x="2381" y="2329"/>
                <a:ext cx="58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386389"/>
                    </a:solidFill>
                    <a:effectLst/>
                    <a:latin typeface="Calibri" panose="020F0502020204030204" pitchFamily="34" charset="0"/>
                  </a:rPr>
                  <a:t>Транспортные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8" name="Rectangle 104"/>
              <p:cNvSpPr>
                <a:spLocks noChangeArrowheads="1"/>
              </p:cNvSpPr>
              <p:nvPr/>
            </p:nvSpPr>
            <p:spPr bwMode="auto">
              <a:xfrm>
                <a:off x="2499" y="2431"/>
                <a:ext cx="32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rgbClr val="386389"/>
                    </a:solidFill>
                    <a:effectLst/>
                    <a:latin typeface="Calibri" panose="020F0502020204030204" pitchFamily="34" charset="0"/>
                  </a:rPr>
                  <a:t>службы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2" name="Rectangle 108"/>
              <p:cNvSpPr>
                <a:spLocks noChangeArrowheads="1"/>
              </p:cNvSpPr>
              <p:nvPr/>
            </p:nvSpPr>
            <p:spPr bwMode="auto">
              <a:xfrm>
                <a:off x="2499" y="2792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133" name="Picture 109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" y="2591"/>
                <a:ext cx="12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3" name="Rectangle 110"/>
              <p:cNvSpPr>
                <a:spLocks noChangeArrowheads="1"/>
              </p:cNvSpPr>
              <p:nvPr/>
            </p:nvSpPr>
            <p:spPr bwMode="auto">
              <a:xfrm>
                <a:off x="875" y="2646"/>
                <a:ext cx="4" cy="225"/>
              </a:xfrm>
              <a:prstGeom prst="rect">
                <a:avLst/>
              </a:prstGeom>
              <a:solidFill>
                <a:srgbClr val="3D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" name="Rectangle 111"/>
              <p:cNvSpPr>
                <a:spLocks noChangeArrowheads="1"/>
              </p:cNvSpPr>
              <p:nvPr/>
            </p:nvSpPr>
            <p:spPr bwMode="auto">
              <a:xfrm>
                <a:off x="879" y="2646"/>
                <a:ext cx="4" cy="225"/>
              </a:xfrm>
              <a:prstGeom prst="rect">
                <a:avLst/>
              </a:prstGeom>
              <a:solidFill>
                <a:srgbClr val="3C5B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" name="Rectangle 112"/>
              <p:cNvSpPr>
                <a:spLocks noChangeArrowheads="1"/>
              </p:cNvSpPr>
              <p:nvPr/>
            </p:nvSpPr>
            <p:spPr bwMode="auto">
              <a:xfrm>
                <a:off x="883" y="2646"/>
                <a:ext cx="4" cy="225"/>
              </a:xfrm>
              <a:prstGeom prst="rect">
                <a:avLst/>
              </a:prstGeom>
              <a:solidFill>
                <a:srgbClr val="3B6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" name="Rectangle 113"/>
              <p:cNvSpPr>
                <a:spLocks noChangeArrowheads="1"/>
              </p:cNvSpPr>
              <p:nvPr/>
            </p:nvSpPr>
            <p:spPr bwMode="auto">
              <a:xfrm>
                <a:off x="887" y="2646"/>
                <a:ext cx="4" cy="225"/>
              </a:xfrm>
              <a:prstGeom prst="rect">
                <a:avLst/>
              </a:prstGeom>
              <a:solidFill>
                <a:srgbClr val="398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" name="Rectangle 114"/>
              <p:cNvSpPr>
                <a:spLocks noChangeArrowheads="1"/>
              </p:cNvSpPr>
              <p:nvPr/>
            </p:nvSpPr>
            <p:spPr bwMode="auto">
              <a:xfrm>
                <a:off x="891" y="2646"/>
                <a:ext cx="4" cy="225"/>
              </a:xfrm>
              <a:prstGeom prst="rect">
                <a:avLst/>
              </a:prstGeom>
              <a:solidFill>
                <a:srgbClr val="3A7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" name="Rectangle 115"/>
              <p:cNvSpPr>
                <a:spLocks noChangeArrowheads="1"/>
              </p:cNvSpPr>
              <p:nvPr/>
            </p:nvSpPr>
            <p:spPr bwMode="auto">
              <a:xfrm>
                <a:off x="895" y="2646"/>
                <a:ext cx="4" cy="225"/>
              </a:xfrm>
              <a:prstGeom prst="rect">
                <a:avLst/>
              </a:prstGeom>
              <a:solidFill>
                <a:srgbClr val="3B64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" name="Rectangle 116"/>
              <p:cNvSpPr>
                <a:spLocks noChangeArrowheads="1"/>
              </p:cNvSpPr>
              <p:nvPr/>
            </p:nvSpPr>
            <p:spPr bwMode="auto">
              <a:xfrm>
                <a:off x="899" y="2646"/>
                <a:ext cx="4" cy="225"/>
              </a:xfrm>
              <a:prstGeom prst="rect">
                <a:avLst/>
              </a:prstGeom>
              <a:solidFill>
                <a:srgbClr val="3D5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" name="Rectangle 117"/>
              <p:cNvSpPr>
                <a:spLocks noChangeArrowheads="1"/>
              </p:cNvSpPr>
              <p:nvPr/>
            </p:nvSpPr>
            <p:spPr bwMode="auto">
              <a:xfrm>
                <a:off x="903" y="2646"/>
                <a:ext cx="4" cy="225"/>
              </a:xfrm>
              <a:prstGeom prst="rect">
                <a:avLst/>
              </a:prstGeom>
              <a:solidFill>
                <a:srgbClr val="3E3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" name="Rectangle 118"/>
              <p:cNvSpPr>
                <a:spLocks noChangeArrowheads="1"/>
              </p:cNvSpPr>
              <p:nvPr/>
            </p:nvSpPr>
            <p:spPr bwMode="auto">
              <a:xfrm>
                <a:off x="907" y="2646"/>
                <a:ext cx="4" cy="225"/>
              </a:xfrm>
              <a:prstGeom prst="rect">
                <a:avLst/>
              </a:prstGeom>
              <a:solidFill>
                <a:srgbClr val="3D4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" name="Rectangle 119"/>
              <p:cNvSpPr>
                <a:spLocks noChangeArrowheads="1"/>
              </p:cNvSpPr>
              <p:nvPr/>
            </p:nvSpPr>
            <p:spPr bwMode="auto">
              <a:xfrm>
                <a:off x="753" y="2571"/>
                <a:ext cx="154" cy="4"/>
              </a:xfrm>
              <a:prstGeom prst="rect">
                <a:avLst/>
              </a:prstGeom>
              <a:solidFill>
                <a:srgbClr val="62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" name="Rectangle 120"/>
              <p:cNvSpPr>
                <a:spLocks noChangeArrowheads="1"/>
              </p:cNvSpPr>
              <p:nvPr/>
            </p:nvSpPr>
            <p:spPr bwMode="auto">
              <a:xfrm>
                <a:off x="753" y="2575"/>
                <a:ext cx="154" cy="4"/>
              </a:xfrm>
              <a:prstGeom prst="rect">
                <a:avLst/>
              </a:prstGeom>
              <a:solidFill>
                <a:srgbClr val="62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" name="Rectangle 121"/>
              <p:cNvSpPr>
                <a:spLocks noChangeArrowheads="1"/>
              </p:cNvSpPr>
              <p:nvPr/>
            </p:nvSpPr>
            <p:spPr bwMode="auto">
              <a:xfrm>
                <a:off x="753" y="2579"/>
                <a:ext cx="154" cy="4"/>
              </a:xfrm>
              <a:prstGeom prst="rect">
                <a:avLst/>
              </a:prstGeom>
              <a:solidFill>
                <a:srgbClr val="626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" name="Rectangle 122"/>
              <p:cNvSpPr>
                <a:spLocks noChangeArrowheads="1"/>
              </p:cNvSpPr>
              <p:nvPr/>
            </p:nvSpPr>
            <p:spPr bwMode="auto">
              <a:xfrm>
                <a:off x="753" y="2583"/>
                <a:ext cx="154" cy="4"/>
              </a:xfrm>
              <a:prstGeom prst="rect">
                <a:avLst/>
              </a:prstGeom>
              <a:solidFill>
                <a:srgbClr val="636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" name="Rectangle 123"/>
              <p:cNvSpPr>
                <a:spLocks noChangeArrowheads="1"/>
              </p:cNvSpPr>
              <p:nvPr/>
            </p:nvSpPr>
            <p:spPr bwMode="auto">
              <a:xfrm>
                <a:off x="753" y="2587"/>
                <a:ext cx="154" cy="4"/>
              </a:xfrm>
              <a:prstGeom prst="rect">
                <a:avLst/>
              </a:prstGeom>
              <a:solidFill>
                <a:srgbClr val="63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" name="Rectangle 124"/>
              <p:cNvSpPr>
                <a:spLocks noChangeArrowheads="1"/>
              </p:cNvSpPr>
              <p:nvPr/>
            </p:nvSpPr>
            <p:spPr bwMode="auto">
              <a:xfrm>
                <a:off x="753" y="2591"/>
                <a:ext cx="154" cy="4"/>
              </a:xfrm>
              <a:prstGeom prst="rect">
                <a:avLst/>
              </a:prstGeom>
              <a:solidFill>
                <a:srgbClr val="656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" name="Rectangle 125"/>
              <p:cNvSpPr>
                <a:spLocks noChangeArrowheads="1"/>
              </p:cNvSpPr>
              <p:nvPr/>
            </p:nvSpPr>
            <p:spPr bwMode="auto">
              <a:xfrm>
                <a:off x="753" y="2595"/>
                <a:ext cx="154" cy="4"/>
              </a:xfrm>
              <a:prstGeom prst="rect">
                <a:avLst/>
              </a:prstGeom>
              <a:solidFill>
                <a:srgbClr val="656F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" name="Rectangle 126"/>
              <p:cNvSpPr>
                <a:spLocks noChangeArrowheads="1"/>
              </p:cNvSpPr>
              <p:nvPr/>
            </p:nvSpPr>
            <p:spPr bwMode="auto">
              <a:xfrm>
                <a:off x="753" y="2599"/>
                <a:ext cx="154" cy="4"/>
              </a:xfrm>
              <a:prstGeom prst="rect">
                <a:avLst/>
              </a:prstGeom>
              <a:solidFill>
                <a:srgbClr val="6773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" name="Rectangle 127"/>
              <p:cNvSpPr>
                <a:spLocks noChangeArrowheads="1"/>
              </p:cNvSpPr>
              <p:nvPr/>
            </p:nvSpPr>
            <p:spPr bwMode="auto">
              <a:xfrm>
                <a:off x="753" y="2603"/>
                <a:ext cx="154" cy="4"/>
              </a:xfrm>
              <a:prstGeom prst="rect">
                <a:avLst/>
              </a:prstGeom>
              <a:solidFill>
                <a:srgbClr val="687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" name="Rectangle 128"/>
              <p:cNvSpPr>
                <a:spLocks noChangeArrowheads="1"/>
              </p:cNvSpPr>
              <p:nvPr/>
            </p:nvSpPr>
            <p:spPr bwMode="auto">
              <a:xfrm>
                <a:off x="753" y="2607"/>
                <a:ext cx="154" cy="4"/>
              </a:xfrm>
              <a:prstGeom prst="rect">
                <a:avLst/>
              </a:prstGeom>
              <a:solidFill>
                <a:srgbClr val="6A7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" name="Rectangle 129"/>
              <p:cNvSpPr>
                <a:spLocks noChangeArrowheads="1"/>
              </p:cNvSpPr>
              <p:nvPr/>
            </p:nvSpPr>
            <p:spPr bwMode="auto">
              <a:xfrm>
                <a:off x="753" y="2611"/>
                <a:ext cx="154" cy="4"/>
              </a:xfrm>
              <a:prstGeom prst="rect">
                <a:avLst/>
              </a:prstGeom>
              <a:solidFill>
                <a:srgbClr val="6B8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" name="Rectangle 130"/>
              <p:cNvSpPr>
                <a:spLocks noChangeArrowheads="1"/>
              </p:cNvSpPr>
              <p:nvPr/>
            </p:nvSpPr>
            <p:spPr bwMode="auto">
              <a:xfrm>
                <a:off x="753" y="2615"/>
                <a:ext cx="154" cy="4"/>
              </a:xfrm>
              <a:prstGeom prst="rect">
                <a:avLst/>
              </a:prstGeom>
              <a:solidFill>
                <a:srgbClr val="6D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" name="Rectangle 131"/>
              <p:cNvSpPr>
                <a:spLocks noChangeArrowheads="1"/>
              </p:cNvSpPr>
              <p:nvPr/>
            </p:nvSpPr>
            <p:spPr bwMode="auto">
              <a:xfrm>
                <a:off x="753" y="2619"/>
                <a:ext cx="154" cy="3"/>
              </a:xfrm>
              <a:prstGeom prst="rect">
                <a:avLst/>
              </a:prstGeom>
              <a:solidFill>
                <a:srgbClr val="6F8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" name="Rectangle 132"/>
              <p:cNvSpPr>
                <a:spLocks noChangeArrowheads="1"/>
              </p:cNvSpPr>
              <p:nvPr/>
            </p:nvSpPr>
            <p:spPr bwMode="auto">
              <a:xfrm>
                <a:off x="753" y="2622"/>
                <a:ext cx="154" cy="4"/>
              </a:xfrm>
              <a:prstGeom prst="rect">
                <a:avLst/>
              </a:prstGeom>
              <a:solidFill>
                <a:srgbClr val="709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" name="Rectangle 133"/>
              <p:cNvSpPr>
                <a:spLocks noChangeArrowheads="1"/>
              </p:cNvSpPr>
              <p:nvPr/>
            </p:nvSpPr>
            <p:spPr bwMode="auto">
              <a:xfrm>
                <a:off x="753" y="2626"/>
                <a:ext cx="154" cy="4"/>
              </a:xfrm>
              <a:prstGeom prst="rect">
                <a:avLst/>
              </a:prstGeom>
              <a:solidFill>
                <a:srgbClr val="729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Rectangle 134"/>
              <p:cNvSpPr>
                <a:spLocks noChangeArrowheads="1"/>
              </p:cNvSpPr>
              <p:nvPr/>
            </p:nvSpPr>
            <p:spPr bwMode="auto">
              <a:xfrm>
                <a:off x="753" y="2630"/>
                <a:ext cx="154" cy="4"/>
              </a:xfrm>
              <a:prstGeom prst="rect">
                <a:avLst/>
              </a:prstGeom>
              <a:solidFill>
                <a:srgbClr val="749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Rectangle 135"/>
              <p:cNvSpPr>
                <a:spLocks noChangeArrowheads="1"/>
              </p:cNvSpPr>
              <p:nvPr/>
            </p:nvSpPr>
            <p:spPr bwMode="auto">
              <a:xfrm>
                <a:off x="753" y="2634"/>
                <a:ext cx="154" cy="4"/>
              </a:xfrm>
              <a:prstGeom prst="rect">
                <a:avLst/>
              </a:prstGeom>
              <a:solidFill>
                <a:srgbClr val="759E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Rectangle 136"/>
              <p:cNvSpPr>
                <a:spLocks noChangeArrowheads="1"/>
              </p:cNvSpPr>
              <p:nvPr/>
            </p:nvSpPr>
            <p:spPr bwMode="auto">
              <a:xfrm>
                <a:off x="753" y="2638"/>
                <a:ext cx="154" cy="4"/>
              </a:xfrm>
              <a:prstGeom prst="rect">
                <a:avLst/>
              </a:prstGeom>
              <a:solidFill>
                <a:srgbClr val="76A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Rectangle 137"/>
              <p:cNvSpPr>
                <a:spLocks noChangeArrowheads="1"/>
              </p:cNvSpPr>
              <p:nvPr/>
            </p:nvSpPr>
            <p:spPr bwMode="auto">
              <a:xfrm>
                <a:off x="753" y="2642"/>
                <a:ext cx="154" cy="4"/>
              </a:xfrm>
              <a:prstGeom prst="rect">
                <a:avLst/>
              </a:prstGeom>
              <a:solidFill>
                <a:srgbClr val="77A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" name="Rectangle 138"/>
              <p:cNvSpPr>
                <a:spLocks noChangeArrowheads="1"/>
              </p:cNvSpPr>
              <p:nvPr/>
            </p:nvSpPr>
            <p:spPr bwMode="auto">
              <a:xfrm>
                <a:off x="753" y="2646"/>
                <a:ext cx="154" cy="4"/>
              </a:xfrm>
              <a:prstGeom prst="rect">
                <a:avLst/>
              </a:prstGeom>
              <a:solidFill>
                <a:srgbClr val="79A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" name="Rectangle 139"/>
              <p:cNvSpPr>
                <a:spLocks noChangeArrowheads="1"/>
              </p:cNvSpPr>
              <p:nvPr/>
            </p:nvSpPr>
            <p:spPr bwMode="auto">
              <a:xfrm>
                <a:off x="753" y="2650"/>
                <a:ext cx="154" cy="4"/>
              </a:xfrm>
              <a:prstGeom prst="rect">
                <a:avLst/>
              </a:prstGeom>
              <a:solidFill>
                <a:srgbClr val="79A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" name="Rectangle 140"/>
              <p:cNvSpPr>
                <a:spLocks noChangeArrowheads="1"/>
              </p:cNvSpPr>
              <p:nvPr/>
            </p:nvSpPr>
            <p:spPr bwMode="auto">
              <a:xfrm>
                <a:off x="753" y="2654"/>
                <a:ext cx="154" cy="4"/>
              </a:xfrm>
              <a:prstGeom prst="rect">
                <a:avLst/>
              </a:prstGeom>
              <a:solidFill>
                <a:srgbClr val="7AA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" name="Rectangle 141"/>
              <p:cNvSpPr>
                <a:spLocks noChangeArrowheads="1"/>
              </p:cNvSpPr>
              <p:nvPr/>
            </p:nvSpPr>
            <p:spPr bwMode="auto">
              <a:xfrm>
                <a:off x="753" y="2658"/>
                <a:ext cx="154" cy="4"/>
              </a:xfrm>
              <a:prstGeom prst="rect">
                <a:avLst/>
              </a:prstGeom>
              <a:solidFill>
                <a:srgbClr val="7AA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4" name="Rectangle 142"/>
              <p:cNvSpPr>
                <a:spLocks noChangeArrowheads="1"/>
              </p:cNvSpPr>
              <p:nvPr/>
            </p:nvSpPr>
            <p:spPr bwMode="auto">
              <a:xfrm>
                <a:off x="753" y="2662"/>
                <a:ext cx="154" cy="4"/>
              </a:xfrm>
              <a:prstGeom prst="rect">
                <a:avLst/>
              </a:prstGeom>
              <a:solidFill>
                <a:srgbClr val="7BA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5" name="Rectangle 143"/>
              <p:cNvSpPr>
                <a:spLocks noChangeArrowheads="1"/>
              </p:cNvSpPr>
              <p:nvPr/>
            </p:nvSpPr>
            <p:spPr bwMode="auto">
              <a:xfrm>
                <a:off x="753" y="2666"/>
                <a:ext cx="154" cy="4"/>
              </a:xfrm>
              <a:prstGeom prst="rect">
                <a:avLst/>
              </a:prstGeom>
              <a:solidFill>
                <a:srgbClr val="7BA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6" name="Rectangle 144"/>
              <p:cNvSpPr>
                <a:spLocks noChangeArrowheads="1"/>
              </p:cNvSpPr>
              <p:nvPr/>
            </p:nvSpPr>
            <p:spPr bwMode="auto">
              <a:xfrm>
                <a:off x="753" y="2670"/>
                <a:ext cx="154" cy="4"/>
              </a:xfrm>
              <a:prstGeom prst="rect">
                <a:avLst/>
              </a:prstGeom>
              <a:solidFill>
                <a:srgbClr val="7BA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7" name="Freeform 145"/>
              <p:cNvSpPr>
                <a:spLocks/>
              </p:cNvSpPr>
              <p:nvPr/>
            </p:nvSpPr>
            <p:spPr bwMode="auto">
              <a:xfrm>
                <a:off x="756" y="2574"/>
                <a:ext cx="149" cy="97"/>
              </a:xfrm>
              <a:custGeom>
                <a:avLst/>
                <a:gdLst>
                  <a:gd name="T0" fmla="*/ 0 w 149"/>
                  <a:gd name="T1" fmla="*/ 20 h 97"/>
                  <a:gd name="T2" fmla="*/ 119 w 149"/>
                  <a:gd name="T3" fmla="*/ 93 h 97"/>
                  <a:gd name="T4" fmla="*/ 148 w 149"/>
                  <a:gd name="T5" fmla="*/ 81 h 97"/>
                  <a:gd name="T6" fmla="*/ 149 w 149"/>
                  <a:gd name="T7" fmla="*/ 75 h 97"/>
                  <a:gd name="T8" fmla="*/ 31 w 149"/>
                  <a:gd name="T9" fmla="*/ 2 h 97"/>
                  <a:gd name="T10" fmla="*/ 0 w 149"/>
                  <a:gd name="T11" fmla="*/ 2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97">
                    <a:moveTo>
                      <a:pt x="0" y="20"/>
                    </a:moveTo>
                    <a:cubicBezTo>
                      <a:pt x="43" y="40"/>
                      <a:pt x="83" y="64"/>
                      <a:pt x="119" y="93"/>
                    </a:cubicBezTo>
                    <a:cubicBezTo>
                      <a:pt x="130" y="97"/>
                      <a:pt x="143" y="92"/>
                      <a:pt x="148" y="81"/>
                    </a:cubicBezTo>
                    <a:cubicBezTo>
                      <a:pt x="148" y="79"/>
                      <a:pt x="149" y="77"/>
                      <a:pt x="149" y="75"/>
                    </a:cubicBezTo>
                    <a:cubicBezTo>
                      <a:pt x="116" y="42"/>
                      <a:pt x="76" y="17"/>
                      <a:pt x="31" y="2"/>
                    </a:cubicBezTo>
                    <a:cubicBezTo>
                      <a:pt x="18" y="0"/>
                      <a:pt x="5" y="8"/>
                      <a:pt x="0" y="20"/>
                    </a:cubicBezTo>
                  </a:path>
                </a:pathLst>
              </a:custGeom>
              <a:noFill/>
              <a:ln w="6350" cap="sq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8" name="Freeform 146"/>
              <p:cNvSpPr>
                <a:spLocks/>
              </p:cNvSpPr>
              <p:nvPr/>
            </p:nvSpPr>
            <p:spPr bwMode="auto">
              <a:xfrm>
                <a:off x="756" y="2575"/>
                <a:ext cx="149" cy="299"/>
              </a:xfrm>
              <a:custGeom>
                <a:avLst/>
                <a:gdLst>
                  <a:gd name="T0" fmla="*/ 1 w 605"/>
                  <a:gd name="T1" fmla="*/ 958 h 1214"/>
                  <a:gd name="T2" fmla="*/ 42 w 605"/>
                  <a:gd name="T3" fmla="*/ 1047 h 1214"/>
                  <a:gd name="T4" fmla="*/ 410 w 605"/>
                  <a:gd name="T5" fmla="*/ 1214 h 1214"/>
                  <a:gd name="T6" fmla="*/ 605 w 605"/>
                  <a:gd name="T7" fmla="*/ 1085 h 1214"/>
                  <a:gd name="T8" fmla="*/ 605 w 605"/>
                  <a:gd name="T9" fmla="*/ 303 h 1214"/>
                  <a:gd name="T10" fmla="*/ 124 w 605"/>
                  <a:gd name="T11" fmla="*/ 5 h 1214"/>
                  <a:gd name="T12" fmla="*/ 0 w 605"/>
                  <a:gd name="T13" fmla="*/ 82 h 1214"/>
                  <a:gd name="T14" fmla="*/ 1 w 605"/>
                  <a:gd name="T15" fmla="*/ 958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5" h="1214">
                    <a:moveTo>
                      <a:pt x="1" y="958"/>
                    </a:moveTo>
                    <a:cubicBezTo>
                      <a:pt x="8" y="990"/>
                      <a:pt x="22" y="1021"/>
                      <a:pt x="42" y="1047"/>
                    </a:cubicBezTo>
                    <a:cubicBezTo>
                      <a:pt x="137" y="1150"/>
                      <a:pt x="270" y="1210"/>
                      <a:pt x="410" y="1214"/>
                    </a:cubicBezTo>
                    <a:cubicBezTo>
                      <a:pt x="494" y="1211"/>
                      <a:pt x="570" y="1161"/>
                      <a:pt x="605" y="1085"/>
                    </a:cubicBezTo>
                    <a:lnTo>
                      <a:pt x="605" y="303"/>
                    </a:lnTo>
                    <a:cubicBezTo>
                      <a:pt x="470" y="168"/>
                      <a:pt x="305" y="66"/>
                      <a:pt x="124" y="5"/>
                    </a:cubicBezTo>
                    <a:cubicBezTo>
                      <a:pt x="70" y="0"/>
                      <a:pt x="19" y="31"/>
                      <a:pt x="0" y="82"/>
                    </a:cubicBezTo>
                    <a:lnTo>
                      <a:pt x="1" y="958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C8C8C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171" name="Picture 147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" y="2800"/>
                <a:ext cx="47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2" name="Picture 148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" y="2800"/>
                <a:ext cx="47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9" name="Freeform 149"/>
              <p:cNvSpPr>
                <a:spLocks/>
              </p:cNvSpPr>
              <p:nvPr/>
            </p:nvSpPr>
            <p:spPr bwMode="auto">
              <a:xfrm>
                <a:off x="787" y="2800"/>
                <a:ext cx="43" cy="53"/>
              </a:xfrm>
              <a:custGeom>
                <a:avLst/>
                <a:gdLst>
                  <a:gd name="T0" fmla="*/ 36 w 43"/>
                  <a:gd name="T1" fmla="*/ 18 h 53"/>
                  <a:gd name="T2" fmla="*/ 9 w 43"/>
                  <a:gd name="T3" fmla="*/ 5 h 53"/>
                  <a:gd name="T4" fmla="*/ 7 w 43"/>
                  <a:gd name="T5" fmla="*/ 35 h 53"/>
                  <a:gd name="T6" fmla="*/ 34 w 43"/>
                  <a:gd name="T7" fmla="*/ 48 h 53"/>
                  <a:gd name="T8" fmla="*/ 36 w 43"/>
                  <a:gd name="T9" fmla="*/ 1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3">
                    <a:moveTo>
                      <a:pt x="36" y="18"/>
                    </a:moveTo>
                    <a:cubicBezTo>
                      <a:pt x="29" y="6"/>
                      <a:pt x="17" y="0"/>
                      <a:pt x="9" y="5"/>
                    </a:cubicBezTo>
                    <a:cubicBezTo>
                      <a:pt x="1" y="10"/>
                      <a:pt x="0" y="23"/>
                      <a:pt x="7" y="35"/>
                    </a:cubicBezTo>
                    <a:cubicBezTo>
                      <a:pt x="14" y="47"/>
                      <a:pt x="26" y="53"/>
                      <a:pt x="34" y="48"/>
                    </a:cubicBezTo>
                    <a:cubicBezTo>
                      <a:pt x="42" y="44"/>
                      <a:pt x="43" y="30"/>
                      <a:pt x="36" y="18"/>
                    </a:cubicBez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174" name="Picture 150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" y="2812"/>
                <a:ext cx="2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5" name="Picture 151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" y="2812"/>
                <a:ext cx="2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50" name="Freeform 152"/>
              <p:cNvSpPr>
                <a:spLocks/>
              </p:cNvSpPr>
              <p:nvPr/>
            </p:nvSpPr>
            <p:spPr bwMode="auto">
              <a:xfrm>
                <a:off x="840" y="2815"/>
                <a:ext cx="18" cy="22"/>
              </a:xfrm>
              <a:custGeom>
                <a:avLst/>
                <a:gdLst>
                  <a:gd name="T0" fmla="*/ 15 w 18"/>
                  <a:gd name="T1" fmla="*/ 8 h 22"/>
                  <a:gd name="T2" fmla="*/ 4 w 18"/>
                  <a:gd name="T3" fmla="*/ 2 h 22"/>
                  <a:gd name="T4" fmla="*/ 3 w 18"/>
                  <a:gd name="T5" fmla="*/ 15 h 22"/>
                  <a:gd name="T6" fmla="*/ 14 w 18"/>
                  <a:gd name="T7" fmla="*/ 20 h 22"/>
                  <a:gd name="T8" fmla="*/ 15 w 18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2">
                    <a:moveTo>
                      <a:pt x="15" y="8"/>
                    </a:moveTo>
                    <a:cubicBezTo>
                      <a:pt x="12" y="2"/>
                      <a:pt x="7" y="0"/>
                      <a:pt x="4" y="2"/>
                    </a:cubicBezTo>
                    <a:cubicBezTo>
                      <a:pt x="0" y="4"/>
                      <a:pt x="0" y="10"/>
                      <a:pt x="3" y="15"/>
                    </a:cubicBezTo>
                    <a:cubicBezTo>
                      <a:pt x="6" y="20"/>
                      <a:pt x="10" y="22"/>
                      <a:pt x="14" y="20"/>
                    </a:cubicBezTo>
                    <a:cubicBezTo>
                      <a:pt x="17" y="18"/>
                      <a:pt x="18" y="13"/>
                      <a:pt x="15" y="8"/>
                    </a:cubicBez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1" name="Freeform 153"/>
              <p:cNvSpPr>
                <a:spLocks/>
              </p:cNvSpPr>
              <p:nvPr/>
            </p:nvSpPr>
            <p:spPr bwMode="auto">
              <a:xfrm>
                <a:off x="775" y="2627"/>
                <a:ext cx="83" cy="183"/>
              </a:xfrm>
              <a:custGeom>
                <a:avLst/>
                <a:gdLst>
                  <a:gd name="T0" fmla="*/ 83 w 83"/>
                  <a:gd name="T1" fmla="*/ 183 h 183"/>
                  <a:gd name="T2" fmla="*/ 0 w 83"/>
                  <a:gd name="T3" fmla="*/ 132 h 183"/>
                  <a:gd name="T4" fmla="*/ 0 w 83"/>
                  <a:gd name="T5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83">
                    <a:moveTo>
                      <a:pt x="83" y="183"/>
                    </a:moveTo>
                    <a:lnTo>
                      <a:pt x="0" y="132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sq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178" name="Picture 154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" y="2626"/>
                <a:ext cx="87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52" name="Freeform 155"/>
              <p:cNvSpPr>
                <a:spLocks/>
              </p:cNvSpPr>
              <p:nvPr/>
            </p:nvSpPr>
            <p:spPr bwMode="auto">
              <a:xfrm>
                <a:off x="775" y="2627"/>
                <a:ext cx="83" cy="183"/>
              </a:xfrm>
              <a:custGeom>
                <a:avLst/>
                <a:gdLst>
                  <a:gd name="T0" fmla="*/ 4 w 83"/>
                  <a:gd name="T1" fmla="*/ 129 h 183"/>
                  <a:gd name="T2" fmla="*/ 83 w 83"/>
                  <a:gd name="T3" fmla="*/ 178 h 183"/>
                  <a:gd name="T4" fmla="*/ 83 w 83"/>
                  <a:gd name="T5" fmla="*/ 183 h 183"/>
                  <a:gd name="T6" fmla="*/ 83 w 83"/>
                  <a:gd name="T7" fmla="*/ 52 h 183"/>
                  <a:gd name="T8" fmla="*/ 0 w 83"/>
                  <a:gd name="T9" fmla="*/ 0 h 183"/>
                  <a:gd name="T10" fmla="*/ 4 w 83"/>
                  <a:gd name="T11" fmla="*/ 3 h 183"/>
                  <a:gd name="T12" fmla="*/ 4 w 83"/>
                  <a:gd name="T13" fmla="*/ 12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83">
                    <a:moveTo>
                      <a:pt x="4" y="129"/>
                    </a:moveTo>
                    <a:lnTo>
                      <a:pt x="83" y="178"/>
                    </a:lnTo>
                    <a:lnTo>
                      <a:pt x="83" y="183"/>
                    </a:lnTo>
                    <a:lnTo>
                      <a:pt x="83" y="5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29"/>
                    </a:lnTo>
                    <a:close/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180" name="Picture 156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" y="2772"/>
                <a:ext cx="24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1" name="Picture 157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" y="2772"/>
                <a:ext cx="24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53" name="Freeform 158"/>
              <p:cNvSpPr>
                <a:spLocks/>
              </p:cNvSpPr>
              <p:nvPr/>
            </p:nvSpPr>
            <p:spPr bwMode="auto">
              <a:xfrm>
                <a:off x="773" y="2773"/>
                <a:ext cx="18" cy="22"/>
              </a:xfrm>
              <a:custGeom>
                <a:avLst/>
                <a:gdLst>
                  <a:gd name="T0" fmla="*/ 15 w 18"/>
                  <a:gd name="T1" fmla="*/ 8 h 22"/>
                  <a:gd name="T2" fmla="*/ 4 w 18"/>
                  <a:gd name="T3" fmla="*/ 2 h 22"/>
                  <a:gd name="T4" fmla="*/ 3 w 18"/>
                  <a:gd name="T5" fmla="*/ 15 h 22"/>
                  <a:gd name="T6" fmla="*/ 14 w 18"/>
                  <a:gd name="T7" fmla="*/ 20 h 22"/>
                  <a:gd name="T8" fmla="*/ 15 w 18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2">
                    <a:moveTo>
                      <a:pt x="15" y="8"/>
                    </a:moveTo>
                    <a:cubicBezTo>
                      <a:pt x="12" y="3"/>
                      <a:pt x="7" y="0"/>
                      <a:pt x="4" y="2"/>
                    </a:cubicBezTo>
                    <a:cubicBezTo>
                      <a:pt x="0" y="4"/>
                      <a:pt x="0" y="10"/>
                      <a:pt x="3" y="15"/>
                    </a:cubicBezTo>
                    <a:cubicBezTo>
                      <a:pt x="6" y="20"/>
                      <a:pt x="11" y="22"/>
                      <a:pt x="14" y="20"/>
                    </a:cubicBezTo>
                    <a:cubicBezTo>
                      <a:pt x="18" y="18"/>
                      <a:pt x="18" y="13"/>
                      <a:pt x="15" y="8"/>
                    </a:cubicBez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183" name="Picture 159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" y="2654"/>
                <a:ext cx="16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4" name="Picture 160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" y="2654"/>
                <a:ext cx="16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54" name="Freeform 161"/>
              <p:cNvSpPr>
                <a:spLocks/>
              </p:cNvSpPr>
              <p:nvPr/>
            </p:nvSpPr>
            <p:spPr bwMode="auto">
              <a:xfrm>
                <a:off x="844" y="2655"/>
                <a:ext cx="12" cy="15"/>
              </a:xfrm>
              <a:custGeom>
                <a:avLst/>
                <a:gdLst>
                  <a:gd name="T0" fmla="*/ 10 w 12"/>
                  <a:gd name="T1" fmla="*/ 5 h 15"/>
                  <a:gd name="T2" fmla="*/ 3 w 12"/>
                  <a:gd name="T3" fmla="*/ 2 h 15"/>
                  <a:gd name="T4" fmla="*/ 2 w 12"/>
                  <a:gd name="T5" fmla="*/ 10 h 15"/>
                  <a:gd name="T6" fmla="*/ 9 w 12"/>
                  <a:gd name="T7" fmla="*/ 14 h 15"/>
                  <a:gd name="T8" fmla="*/ 10 w 12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10" y="5"/>
                    </a:moveTo>
                    <a:cubicBezTo>
                      <a:pt x="8" y="2"/>
                      <a:pt x="5" y="0"/>
                      <a:pt x="3" y="2"/>
                    </a:cubicBezTo>
                    <a:cubicBezTo>
                      <a:pt x="0" y="3"/>
                      <a:pt x="0" y="7"/>
                      <a:pt x="2" y="10"/>
                    </a:cubicBezTo>
                    <a:cubicBezTo>
                      <a:pt x="4" y="13"/>
                      <a:pt x="7" y="15"/>
                      <a:pt x="9" y="14"/>
                    </a:cubicBezTo>
                    <a:cubicBezTo>
                      <a:pt x="12" y="13"/>
                      <a:pt x="12" y="9"/>
                      <a:pt x="10" y="5"/>
                    </a:cubicBez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5" name="Rectangle 162"/>
              <p:cNvSpPr>
                <a:spLocks noChangeArrowheads="1"/>
              </p:cNvSpPr>
              <p:nvPr/>
            </p:nvSpPr>
            <p:spPr bwMode="auto">
              <a:xfrm>
                <a:off x="840" y="2110"/>
                <a:ext cx="185" cy="4"/>
              </a:xfrm>
              <a:prstGeom prst="rect">
                <a:avLst/>
              </a:prstGeom>
              <a:solidFill>
                <a:srgbClr val="626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6" name="Rectangle 163"/>
              <p:cNvSpPr>
                <a:spLocks noChangeArrowheads="1"/>
              </p:cNvSpPr>
              <p:nvPr/>
            </p:nvSpPr>
            <p:spPr bwMode="auto">
              <a:xfrm>
                <a:off x="840" y="2114"/>
                <a:ext cx="185" cy="8"/>
              </a:xfrm>
              <a:prstGeom prst="rect">
                <a:avLst/>
              </a:prstGeom>
              <a:solidFill>
                <a:srgbClr val="62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7" name="Rectangle 164"/>
              <p:cNvSpPr>
                <a:spLocks noChangeArrowheads="1"/>
              </p:cNvSpPr>
              <p:nvPr/>
            </p:nvSpPr>
            <p:spPr bwMode="auto">
              <a:xfrm>
                <a:off x="840" y="2122"/>
                <a:ext cx="185" cy="4"/>
              </a:xfrm>
              <a:prstGeom prst="rect">
                <a:avLst/>
              </a:prstGeom>
              <a:solidFill>
                <a:srgbClr val="6263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8" name="Rectangle 165"/>
              <p:cNvSpPr>
                <a:spLocks noChangeArrowheads="1"/>
              </p:cNvSpPr>
              <p:nvPr/>
            </p:nvSpPr>
            <p:spPr bwMode="auto">
              <a:xfrm>
                <a:off x="840" y="2126"/>
                <a:ext cx="185" cy="4"/>
              </a:xfrm>
              <a:prstGeom prst="rect">
                <a:avLst/>
              </a:prstGeom>
              <a:solidFill>
                <a:srgbClr val="6365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9" name="Rectangle 166"/>
              <p:cNvSpPr>
                <a:spLocks noChangeArrowheads="1"/>
              </p:cNvSpPr>
              <p:nvPr/>
            </p:nvSpPr>
            <p:spPr bwMode="auto">
              <a:xfrm>
                <a:off x="840" y="2130"/>
                <a:ext cx="185" cy="4"/>
              </a:xfrm>
              <a:prstGeom prst="rect">
                <a:avLst/>
              </a:prstGeom>
              <a:solidFill>
                <a:srgbClr val="636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0" name="Rectangle 167"/>
              <p:cNvSpPr>
                <a:spLocks noChangeArrowheads="1"/>
              </p:cNvSpPr>
              <p:nvPr/>
            </p:nvSpPr>
            <p:spPr bwMode="auto">
              <a:xfrm>
                <a:off x="840" y="2134"/>
                <a:ext cx="185" cy="4"/>
              </a:xfrm>
              <a:prstGeom prst="rect">
                <a:avLst/>
              </a:prstGeom>
              <a:solidFill>
                <a:srgbClr val="6367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1" name="Rectangle 168"/>
              <p:cNvSpPr>
                <a:spLocks noChangeArrowheads="1"/>
              </p:cNvSpPr>
              <p:nvPr/>
            </p:nvSpPr>
            <p:spPr bwMode="auto">
              <a:xfrm>
                <a:off x="840" y="2138"/>
                <a:ext cx="185" cy="4"/>
              </a:xfrm>
              <a:prstGeom prst="rect">
                <a:avLst/>
              </a:prstGeom>
              <a:solidFill>
                <a:srgbClr val="646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2" name="Rectangle 169"/>
              <p:cNvSpPr>
                <a:spLocks noChangeArrowheads="1"/>
              </p:cNvSpPr>
              <p:nvPr/>
            </p:nvSpPr>
            <p:spPr bwMode="auto">
              <a:xfrm>
                <a:off x="840" y="2142"/>
                <a:ext cx="185" cy="4"/>
              </a:xfrm>
              <a:prstGeom prst="rect">
                <a:avLst/>
              </a:prstGeom>
              <a:solidFill>
                <a:srgbClr val="656B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3" name="Rectangle 170"/>
              <p:cNvSpPr>
                <a:spLocks noChangeArrowheads="1"/>
              </p:cNvSpPr>
              <p:nvPr/>
            </p:nvSpPr>
            <p:spPr bwMode="auto">
              <a:xfrm>
                <a:off x="840" y="2146"/>
                <a:ext cx="185" cy="4"/>
              </a:xfrm>
              <a:prstGeom prst="rect">
                <a:avLst/>
              </a:prstGeom>
              <a:solidFill>
                <a:srgbClr val="656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4" name="Rectangle 171"/>
              <p:cNvSpPr>
                <a:spLocks noChangeArrowheads="1"/>
              </p:cNvSpPr>
              <p:nvPr/>
            </p:nvSpPr>
            <p:spPr bwMode="auto">
              <a:xfrm>
                <a:off x="840" y="2150"/>
                <a:ext cx="185" cy="4"/>
              </a:xfrm>
              <a:prstGeom prst="rect">
                <a:avLst/>
              </a:prstGeom>
              <a:solidFill>
                <a:srgbClr val="6670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5" name="Rectangle 172"/>
              <p:cNvSpPr>
                <a:spLocks noChangeArrowheads="1"/>
              </p:cNvSpPr>
              <p:nvPr/>
            </p:nvSpPr>
            <p:spPr bwMode="auto">
              <a:xfrm>
                <a:off x="840" y="2154"/>
                <a:ext cx="185" cy="4"/>
              </a:xfrm>
              <a:prstGeom prst="rect">
                <a:avLst/>
              </a:prstGeom>
              <a:solidFill>
                <a:srgbClr val="677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6" name="Rectangle 173"/>
              <p:cNvSpPr>
                <a:spLocks noChangeArrowheads="1"/>
              </p:cNvSpPr>
              <p:nvPr/>
            </p:nvSpPr>
            <p:spPr bwMode="auto">
              <a:xfrm>
                <a:off x="840" y="2158"/>
                <a:ext cx="185" cy="4"/>
              </a:xfrm>
              <a:prstGeom prst="rect">
                <a:avLst/>
              </a:prstGeom>
              <a:solidFill>
                <a:srgbClr val="677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7" name="Rectangle 174"/>
              <p:cNvSpPr>
                <a:spLocks noChangeArrowheads="1"/>
              </p:cNvSpPr>
              <p:nvPr/>
            </p:nvSpPr>
            <p:spPr bwMode="auto">
              <a:xfrm>
                <a:off x="840" y="2162"/>
                <a:ext cx="185" cy="4"/>
              </a:xfrm>
              <a:prstGeom prst="rect">
                <a:avLst/>
              </a:prstGeom>
              <a:solidFill>
                <a:srgbClr val="6878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8" name="Rectangle 175"/>
              <p:cNvSpPr>
                <a:spLocks noChangeArrowheads="1"/>
              </p:cNvSpPr>
              <p:nvPr/>
            </p:nvSpPr>
            <p:spPr bwMode="auto">
              <a:xfrm>
                <a:off x="840" y="2166"/>
                <a:ext cx="185" cy="4"/>
              </a:xfrm>
              <a:prstGeom prst="rect">
                <a:avLst/>
              </a:prstGeom>
              <a:solidFill>
                <a:srgbClr val="697B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9" name="Rectangle 176"/>
              <p:cNvSpPr>
                <a:spLocks noChangeArrowheads="1"/>
              </p:cNvSpPr>
              <p:nvPr/>
            </p:nvSpPr>
            <p:spPr bwMode="auto">
              <a:xfrm>
                <a:off x="840" y="2170"/>
                <a:ext cx="185" cy="3"/>
              </a:xfrm>
              <a:prstGeom prst="rect">
                <a:avLst/>
              </a:prstGeom>
              <a:solidFill>
                <a:srgbClr val="6A7F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0" name="Rectangle 177"/>
              <p:cNvSpPr>
                <a:spLocks noChangeArrowheads="1"/>
              </p:cNvSpPr>
              <p:nvPr/>
            </p:nvSpPr>
            <p:spPr bwMode="auto">
              <a:xfrm>
                <a:off x="840" y="2173"/>
                <a:ext cx="185" cy="4"/>
              </a:xfrm>
              <a:prstGeom prst="rect">
                <a:avLst/>
              </a:prstGeom>
              <a:solidFill>
                <a:srgbClr val="6C8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1" name="Rectangle 178"/>
              <p:cNvSpPr>
                <a:spLocks noChangeArrowheads="1"/>
              </p:cNvSpPr>
              <p:nvPr/>
            </p:nvSpPr>
            <p:spPr bwMode="auto">
              <a:xfrm>
                <a:off x="840" y="2177"/>
                <a:ext cx="185" cy="4"/>
              </a:xfrm>
              <a:prstGeom prst="rect">
                <a:avLst/>
              </a:prstGeom>
              <a:solidFill>
                <a:srgbClr val="6C8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2" name="Rectangle 179"/>
              <p:cNvSpPr>
                <a:spLocks noChangeArrowheads="1"/>
              </p:cNvSpPr>
              <p:nvPr/>
            </p:nvSpPr>
            <p:spPr bwMode="auto">
              <a:xfrm>
                <a:off x="840" y="2181"/>
                <a:ext cx="185" cy="4"/>
              </a:xfrm>
              <a:prstGeom prst="rect">
                <a:avLst/>
              </a:prstGeom>
              <a:solidFill>
                <a:srgbClr val="6E8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3" name="Rectangle 180"/>
              <p:cNvSpPr>
                <a:spLocks noChangeArrowheads="1"/>
              </p:cNvSpPr>
              <p:nvPr/>
            </p:nvSpPr>
            <p:spPr bwMode="auto">
              <a:xfrm>
                <a:off x="840" y="2185"/>
                <a:ext cx="185" cy="4"/>
              </a:xfrm>
              <a:prstGeom prst="rect">
                <a:avLst/>
              </a:prstGeom>
              <a:solidFill>
                <a:srgbClr val="6F8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4" name="Rectangle 181"/>
              <p:cNvSpPr>
                <a:spLocks noChangeArrowheads="1"/>
              </p:cNvSpPr>
              <p:nvPr/>
            </p:nvSpPr>
            <p:spPr bwMode="auto">
              <a:xfrm>
                <a:off x="840" y="2189"/>
                <a:ext cx="185" cy="4"/>
              </a:xfrm>
              <a:prstGeom prst="rect">
                <a:avLst/>
              </a:prstGeom>
              <a:solidFill>
                <a:srgbClr val="709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5" name="Rectangle 182"/>
              <p:cNvSpPr>
                <a:spLocks noChangeArrowheads="1"/>
              </p:cNvSpPr>
              <p:nvPr/>
            </p:nvSpPr>
            <p:spPr bwMode="auto">
              <a:xfrm>
                <a:off x="840" y="2193"/>
                <a:ext cx="185" cy="4"/>
              </a:xfrm>
              <a:prstGeom prst="rect">
                <a:avLst/>
              </a:prstGeom>
              <a:solidFill>
                <a:srgbClr val="719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" name="Rectangle 183"/>
              <p:cNvSpPr>
                <a:spLocks noChangeArrowheads="1"/>
              </p:cNvSpPr>
              <p:nvPr/>
            </p:nvSpPr>
            <p:spPr bwMode="auto">
              <a:xfrm>
                <a:off x="840" y="2197"/>
                <a:ext cx="185" cy="4"/>
              </a:xfrm>
              <a:prstGeom prst="rect">
                <a:avLst/>
              </a:prstGeom>
              <a:solidFill>
                <a:srgbClr val="72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" name="Rectangle 184"/>
              <p:cNvSpPr>
                <a:spLocks noChangeArrowheads="1"/>
              </p:cNvSpPr>
              <p:nvPr/>
            </p:nvSpPr>
            <p:spPr bwMode="auto">
              <a:xfrm>
                <a:off x="840" y="2201"/>
                <a:ext cx="185" cy="4"/>
              </a:xfrm>
              <a:prstGeom prst="rect">
                <a:avLst/>
              </a:prstGeom>
              <a:solidFill>
                <a:srgbClr val="7399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" name="Rectangle 185"/>
              <p:cNvSpPr>
                <a:spLocks noChangeArrowheads="1"/>
              </p:cNvSpPr>
              <p:nvPr/>
            </p:nvSpPr>
            <p:spPr bwMode="auto">
              <a:xfrm>
                <a:off x="840" y="2205"/>
                <a:ext cx="185" cy="4"/>
              </a:xfrm>
              <a:prstGeom prst="rect">
                <a:avLst/>
              </a:prstGeom>
              <a:solidFill>
                <a:srgbClr val="74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" name="Rectangle 186"/>
              <p:cNvSpPr>
                <a:spLocks noChangeArrowheads="1"/>
              </p:cNvSpPr>
              <p:nvPr/>
            </p:nvSpPr>
            <p:spPr bwMode="auto">
              <a:xfrm>
                <a:off x="840" y="2209"/>
                <a:ext cx="185" cy="4"/>
              </a:xfrm>
              <a:prstGeom prst="rect">
                <a:avLst/>
              </a:prstGeom>
              <a:solidFill>
                <a:srgbClr val="759E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" name="Rectangle 187"/>
              <p:cNvSpPr>
                <a:spLocks noChangeArrowheads="1"/>
              </p:cNvSpPr>
              <p:nvPr/>
            </p:nvSpPr>
            <p:spPr bwMode="auto">
              <a:xfrm>
                <a:off x="840" y="2213"/>
                <a:ext cx="185" cy="4"/>
              </a:xfrm>
              <a:prstGeom prst="rect">
                <a:avLst/>
              </a:prstGeom>
              <a:solidFill>
                <a:srgbClr val="76A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" name="Rectangle 188"/>
              <p:cNvSpPr>
                <a:spLocks noChangeArrowheads="1"/>
              </p:cNvSpPr>
              <p:nvPr/>
            </p:nvSpPr>
            <p:spPr bwMode="auto">
              <a:xfrm>
                <a:off x="840" y="2217"/>
                <a:ext cx="185" cy="4"/>
              </a:xfrm>
              <a:prstGeom prst="rect">
                <a:avLst/>
              </a:prstGeom>
              <a:solidFill>
                <a:srgbClr val="77A3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" name="Rectangle 189"/>
              <p:cNvSpPr>
                <a:spLocks noChangeArrowheads="1"/>
              </p:cNvSpPr>
              <p:nvPr/>
            </p:nvSpPr>
            <p:spPr bwMode="auto">
              <a:xfrm>
                <a:off x="840" y="2221"/>
                <a:ext cx="185" cy="4"/>
              </a:xfrm>
              <a:prstGeom prst="rect">
                <a:avLst/>
              </a:prstGeom>
              <a:solidFill>
                <a:srgbClr val="77A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" name="Rectangle 190"/>
              <p:cNvSpPr>
                <a:spLocks noChangeArrowheads="1"/>
              </p:cNvSpPr>
              <p:nvPr/>
            </p:nvSpPr>
            <p:spPr bwMode="auto">
              <a:xfrm>
                <a:off x="840" y="2225"/>
                <a:ext cx="185" cy="4"/>
              </a:xfrm>
              <a:prstGeom prst="rect">
                <a:avLst/>
              </a:prstGeom>
              <a:solidFill>
                <a:srgbClr val="78A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" name="Rectangle 191"/>
              <p:cNvSpPr>
                <a:spLocks noChangeArrowheads="1"/>
              </p:cNvSpPr>
              <p:nvPr/>
            </p:nvSpPr>
            <p:spPr bwMode="auto">
              <a:xfrm>
                <a:off x="840" y="2229"/>
                <a:ext cx="185" cy="4"/>
              </a:xfrm>
              <a:prstGeom prst="rect">
                <a:avLst/>
              </a:prstGeom>
              <a:solidFill>
                <a:srgbClr val="79A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" name="Rectangle 192"/>
              <p:cNvSpPr>
                <a:spLocks noChangeArrowheads="1"/>
              </p:cNvSpPr>
              <p:nvPr/>
            </p:nvSpPr>
            <p:spPr bwMode="auto">
              <a:xfrm>
                <a:off x="840" y="2233"/>
                <a:ext cx="185" cy="3"/>
              </a:xfrm>
              <a:prstGeom prst="rect">
                <a:avLst/>
              </a:prstGeom>
              <a:solidFill>
                <a:srgbClr val="79A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" name="Rectangle 193"/>
              <p:cNvSpPr>
                <a:spLocks noChangeArrowheads="1"/>
              </p:cNvSpPr>
              <p:nvPr/>
            </p:nvSpPr>
            <p:spPr bwMode="auto">
              <a:xfrm>
                <a:off x="840" y="2236"/>
                <a:ext cx="185" cy="4"/>
              </a:xfrm>
              <a:prstGeom prst="rect">
                <a:avLst/>
              </a:prstGeom>
              <a:solidFill>
                <a:srgbClr val="7AA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" name="Rectangle 194"/>
              <p:cNvSpPr>
                <a:spLocks noChangeArrowheads="1"/>
              </p:cNvSpPr>
              <p:nvPr/>
            </p:nvSpPr>
            <p:spPr bwMode="auto">
              <a:xfrm>
                <a:off x="840" y="2240"/>
                <a:ext cx="185" cy="4"/>
              </a:xfrm>
              <a:prstGeom prst="rect">
                <a:avLst/>
              </a:prstGeom>
              <a:solidFill>
                <a:srgbClr val="7AA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Rectangle 195"/>
              <p:cNvSpPr>
                <a:spLocks noChangeArrowheads="1"/>
              </p:cNvSpPr>
              <p:nvPr/>
            </p:nvSpPr>
            <p:spPr bwMode="auto">
              <a:xfrm>
                <a:off x="840" y="2244"/>
                <a:ext cx="185" cy="4"/>
              </a:xfrm>
              <a:prstGeom prst="rect">
                <a:avLst/>
              </a:prstGeom>
              <a:solidFill>
                <a:srgbClr val="7AA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5" name="Rectangle 196"/>
              <p:cNvSpPr>
                <a:spLocks noChangeArrowheads="1"/>
              </p:cNvSpPr>
              <p:nvPr/>
            </p:nvSpPr>
            <p:spPr bwMode="auto">
              <a:xfrm>
                <a:off x="840" y="2248"/>
                <a:ext cx="185" cy="4"/>
              </a:xfrm>
              <a:prstGeom prst="rect">
                <a:avLst/>
              </a:prstGeom>
              <a:solidFill>
                <a:srgbClr val="7B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6" name="Rectangle 197"/>
              <p:cNvSpPr>
                <a:spLocks noChangeArrowheads="1"/>
              </p:cNvSpPr>
              <p:nvPr/>
            </p:nvSpPr>
            <p:spPr bwMode="auto">
              <a:xfrm>
                <a:off x="840" y="2252"/>
                <a:ext cx="185" cy="4"/>
              </a:xfrm>
              <a:prstGeom prst="rect">
                <a:avLst/>
              </a:prstGeom>
              <a:solidFill>
                <a:srgbClr val="7BA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7" name="Rectangle 198"/>
              <p:cNvSpPr>
                <a:spLocks noChangeArrowheads="1"/>
              </p:cNvSpPr>
              <p:nvPr/>
            </p:nvSpPr>
            <p:spPr bwMode="auto">
              <a:xfrm>
                <a:off x="840" y="2256"/>
                <a:ext cx="185" cy="8"/>
              </a:xfrm>
              <a:prstGeom prst="rect">
                <a:avLst/>
              </a:prstGeom>
              <a:solidFill>
                <a:srgbClr val="7BA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8" name="Rectangle 199"/>
              <p:cNvSpPr>
                <a:spLocks noChangeArrowheads="1"/>
              </p:cNvSpPr>
              <p:nvPr/>
            </p:nvSpPr>
            <p:spPr bwMode="auto">
              <a:xfrm>
                <a:off x="840" y="2264"/>
                <a:ext cx="185" cy="4"/>
              </a:xfrm>
              <a:prstGeom prst="rect">
                <a:avLst/>
              </a:prstGeom>
              <a:solidFill>
                <a:srgbClr val="7BA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9" name="Rectangle 200"/>
              <p:cNvSpPr>
                <a:spLocks noChangeArrowheads="1"/>
              </p:cNvSpPr>
              <p:nvPr/>
            </p:nvSpPr>
            <p:spPr bwMode="auto">
              <a:xfrm>
                <a:off x="840" y="2268"/>
                <a:ext cx="185" cy="4"/>
              </a:xfrm>
              <a:prstGeom prst="rect">
                <a:avLst/>
              </a:prstGeom>
              <a:solidFill>
                <a:srgbClr val="7B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0" name="Rectangle 201"/>
              <p:cNvSpPr>
                <a:spLocks noChangeArrowheads="1"/>
              </p:cNvSpPr>
              <p:nvPr/>
            </p:nvSpPr>
            <p:spPr bwMode="auto">
              <a:xfrm>
                <a:off x="840" y="2272"/>
                <a:ext cx="185" cy="4"/>
              </a:xfrm>
              <a:prstGeom prst="rect">
                <a:avLst/>
              </a:prstGeom>
              <a:solidFill>
                <a:srgbClr val="7AA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3" name="Freeform 202"/>
              <p:cNvSpPr>
                <a:spLocks/>
              </p:cNvSpPr>
              <p:nvPr/>
            </p:nvSpPr>
            <p:spPr bwMode="auto">
              <a:xfrm>
                <a:off x="840" y="2114"/>
                <a:ext cx="177" cy="159"/>
              </a:xfrm>
              <a:custGeom>
                <a:avLst/>
                <a:gdLst>
                  <a:gd name="T0" fmla="*/ 176 w 177"/>
                  <a:gd name="T1" fmla="*/ 76 h 159"/>
                  <a:gd name="T2" fmla="*/ 81 w 177"/>
                  <a:gd name="T3" fmla="*/ 5 h 159"/>
                  <a:gd name="T4" fmla="*/ 5 w 177"/>
                  <a:gd name="T5" fmla="*/ 94 h 159"/>
                  <a:gd name="T6" fmla="*/ 136 w 177"/>
                  <a:gd name="T7" fmla="*/ 137 h 159"/>
                  <a:gd name="T8" fmla="*/ 173 w 177"/>
                  <a:gd name="T9" fmla="*/ 108 h 159"/>
                  <a:gd name="T10" fmla="*/ 176 w 177"/>
                  <a:gd name="T11" fmla="*/ 7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9">
                    <a:moveTo>
                      <a:pt x="176" y="76"/>
                    </a:moveTo>
                    <a:cubicBezTo>
                      <a:pt x="171" y="32"/>
                      <a:pt x="128" y="0"/>
                      <a:pt x="81" y="5"/>
                    </a:cubicBezTo>
                    <a:cubicBezTo>
                      <a:pt x="34" y="9"/>
                      <a:pt x="0" y="49"/>
                      <a:pt x="5" y="94"/>
                    </a:cubicBezTo>
                    <a:cubicBezTo>
                      <a:pt x="28" y="140"/>
                      <a:pt x="87" y="159"/>
                      <a:pt x="136" y="137"/>
                    </a:cubicBezTo>
                    <a:cubicBezTo>
                      <a:pt x="151" y="131"/>
                      <a:pt x="163" y="121"/>
                      <a:pt x="173" y="108"/>
                    </a:cubicBezTo>
                    <a:cubicBezTo>
                      <a:pt x="176" y="98"/>
                      <a:pt x="177" y="87"/>
                      <a:pt x="176" y="76"/>
                    </a:cubicBezTo>
                  </a:path>
                </a:pathLst>
              </a:custGeom>
              <a:noFill/>
              <a:ln w="6350" cap="sq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227" name="Picture 203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8" y="2032"/>
                <a:ext cx="27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6" name="Freeform 204"/>
              <p:cNvSpPr>
                <a:spLocks/>
              </p:cNvSpPr>
              <p:nvPr/>
            </p:nvSpPr>
            <p:spPr bwMode="auto">
              <a:xfrm>
                <a:off x="961" y="2034"/>
                <a:ext cx="20" cy="182"/>
              </a:xfrm>
              <a:custGeom>
                <a:avLst/>
                <a:gdLst>
                  <a:gd name="T0" fmla="*/ 0 w 20"/>
                  <a:gd name="T1" fmla="*/ 182 h 182"/>
                  <a:gd name="T2" fmla="*/ 20 w 20"/>
                  <a:gd name="T3" fmla="*/ 170 h 182"/>
                  <a:gd name="T4" fmla="*/ 20 w 20"/>
                  <a:gd name="T5" fmla="*/ 0 h 182"/>
                  <a:gd name="T6" fmla="*/ 0 w 20"/>
                  <a:gd name="T7" fmla="*/ 12 h 182"/>
                  <a:gd name="T8" fmla="*/ 0 w 20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82">
                    <a:moveTo>
                      <a:pt x="0" y="182"/>
                    </a:moveTo>
                    <a:lnTo>
                      <a:pt x="20" y="170"/>
                    </a:lnTo>
                    <a:lnTo>
                      <a:pt x="20" y="0"/>
                    </a:lnTo>
                    <a:lnTo>
                      <a:pt x="0" y="12"/>
                    </a:lnTo>
                    <a:lnTo>
                      <a:pt x="0" y="182"/>
                    </a:lnTo>
                    <a:close/>
                  </a:path>
                </a:pathLst>
              </a:custGeom>
              <a:noFill/>
              <a:ln w="6350" cap="sq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" name="Rectangle 206"/>
            <p:cNvSpPr>
              <a:spLocks noChangeArrowheads="1"/>
            </p:cNvSpPr>
            <p:nvPr/>
          </p:nvSpPr>
          <p:spPr bwMode="auto">
            <a:xfrm>
              <a:off x="801" y="1941"/>
              <a:ext cx="184" cy="4"/>
            </a:xfrm>
            <a:prstGeom prst="rect">
              <a:avLst/>
            </a:prstGeom>
            <a:solidFill>
              <a:srgbClr val="62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207"/>
            <p:cNvSpPr>
              <a:spLocks noChangeArrowheads="1"/>
            </p:cNvSpPr>
            <p:nvPr/>
          </p:nvSpPr>
          <p:spPr bwMode="auto">
            <a:xfrm>
              <a:off x="801" y="1945"/>
              <a:ext cx="184" cy="4"/>
            </a:xfrm>
            <a:prstGeom prst="rect">
              <a:avLst/>
            </a:prstGeom>
            <a:solidFill>
              <a:srgbClr val="62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208"/>
            <p:cNvSpPr>
              <a:spLocks noChangeArrowheads="1"/>
            </p:cNvSpPr>
            <p:nvPr/>
          </p:nvSpPr>
          <p:spPr bwMode="auto">
            <a:xfrm>
              <a:off x="801" y="1949"/>
              <a:ext cx="184" cy="4"/>
            </a:xfrm>
            <a:prstGeom prst="rect">
              <a:avLst/>
            </a:prstGeom>
            <a:solidFill>
              <a:srgbClr val="636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209"/>
            <p:cNvSpPr>
              <a:spLocks noChangeArrowheads="1"/>
            </p:cNvSpPr>
            <p:nvPr/>
          </p:nvSpPr>
          <p:spPr bwMode="auto">
            <a:xfrm>
              <a:off x="801" y="1953"/>
              <a:ext cx="184" cy="4"/>
            </a:xfrm>
            <a:prstGeom prst="rect">
              <a:avLst/>
            </a:prstGeom>
            <a:solidFill>
              <a:srgbClr val="636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210"/>
            <p:cNvSpPr>
              <a:spLocks noChangeArrowheads="1"/>
            </p:cNvSpPr>
            <p:nvPr/>
          </p:nvSpPr>
          <p:spPr bwMode="auto">
            <a:xfrm>
              <a:off x="801" y="1957"/>
              <a:ext cx="184" cy="4"/>
            </a:xfrm>
            <a:prstGeom prst="rect">
              <a:avLst/>
            </a:prstGeom>
            <a:solidFill>
              <a:srgbClr val="646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211"/>
            <p:cNvSpPr>
              <a:spLocks noChangeArrowheads="1"/>
            </p:cNvSpPr>
            <p:nvPr/>
          </p:nvSpPr>
          <p:spPr bwMode="auto">
            <a:xfrm>
              <a:off x="801" y="1961"/>
              <a:ext cx="184" cy="4"/>
            </a:xfrm>
            <a:prstGeom prst="rect">
              <a:avLst/>
            </a:prstGeom>
            <a:solidFill>
              <a:srgbClr val="656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212"/>
            <p:cNvSpPr>
              <a:spLocks noChangeArrowheads="1"/>
            </p:cNvSpPr>
            <p:nvPr/>
          </p:nvSpPr>
          <p:spPr bwMode="auto">
            <a:xfrm>
              <a:off x="801" y="1965"/>
              <a:ext cx="184" cy="4"/>
            </a:xfrm>
            <a:prstGeom prst="rect">
              <a:avLst/>
            </a:prstGeom>
            <a:solidFill>
              <a:srgbClr val="666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213"/>
            <p:cNvSpPr>
              <a:spLocks noChangeArrowheads="1"/>
            </p:cNvSpPr>
            <p:nvPr/>
          </p:nvSpPr>
          <p:spPr bwMode="auto">
            <a:xfrm>
              <a:off x="801" y="1969"/>
              <a:ext cx="184" cy="4"/>
            </a:xfrm>
            <a:prstGeom prst="rect">
              <a:avLst/>
            </a:prstGeom>
            <a:solidFill>
              <a:srgbClr val="677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214"/>
            <p:cNvSpPr>
              <a:spLocks noChangeArrowheads="1"/>
            </p:cNvSpPr>
            <p:nvPr/>
          </p:nvSpPr>
          <p:spPr bwMode="auto">
            <a:xfrm>
              <a:off x="801" y="1973"/>
              <a:ext cx="184" cy="4"/>
            </a:xfrm>
            <a:prstGeom prst="rect">
              <a:avLst/>
            </a:prstGeom>
            <a:solidFill>
              <a:srgbClr val="687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215"/>
            <p:cNvSpPr>
              <a:spLocks noChangeArrowheads="1"/>
            </p:cNvSpPr>
            <p:nvPr/>
          </p:nvSpPr>
          <p:spPr bwMode="auto">
            <a:xfrm>
              <a:off x="801" y="1977"/>
              <a:ext cx="184" cy="3"/>
            </a:xfrm>
            <a:prstGeom prst="rect">
              <a:avLst/>
            </a:prstGeom>
            <a:solidFill>
              <a:srgbClr val="697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216"/>
            <p:cNvSpPr>
              <a:spLocks noChangeArrowheads="1"/>
            </p:cNvSpPr>
            <p:nvPr/>
          </p:nvSpPr>
          <p:spPr bwMode="auto">
            <a:xfrm>
              <a:off x="801" y="1980"/>
              <a:ext cx="184" cy="4"/>
            </a:xfrm>
            <a:prstGeom prst="rect">
              <a:avLst/>
            </a:prstGeom>
            <a:solidFill>
              <a:srgbClr val="6B8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217"/>
            <p:cNvSpPr>
              <a:spLocks noChangeArrowheads="1"/>
            </p:cNvSpPr>
            <p:nvPr/>
          </p:nvSpPr>
          <p:spPr bwMode="auto">
            <a:xfrm>
              <a:off x="801" y="1984"/>
              <a:ext cx="184" cy="4"/>
            </a:xfrm>
            <a:prstGeom prst="rect">
              <a:avLst/>
            </a:prstGeom>
            <a:solidFill>
              <a:srgbClr val="6C8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218"/>
            <p:cNvSpPr>
              <a:spLocks noChangeArrowheads="1"/>
            </p:cNvSpPr>
            <p:nvPr/>
          </p:nvSpPr>
          <p:spPr bwMode="auto">
            <a:xfrm>
              <a:off x="801" y="1988"/>
              <a:ext cx="184" cy="4"/>
            </a:xfrm>
            <a:prstGeom prst="rect">
              <a:avLst/>
            </a:prstGeom>
            <a:solidFill>
              <a:srgbClr val="6E8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219"/>
            <p:cNvSpPr>
              <a:spLocks noChangeArrowheads="1"/>
            </p:cNvSpPr>
            <p:nvPr/>
          </p:nvSpPr>
          <p:spPr bwMode="auto">
            <a:xfrm>
              <a:off x="801" y="1992"/>
              <a:ext cx="184" cy="4"/>
            </a:xfrm>
            <a:prstGeom prst="rect">
              <a:avLst/>
            </a:prstGeom>
            <a:solidFill>
              <a:srgbClr val="6F8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220"/>
            <p:cNvSpPr>
              <a:spLocks noChangeArrowheads="1"/>
            </p:cNvSpPr>
            <p:nvPr/>
          </p:nvSpPr>
          <p:spPr bwMode="auto">
            <a:xfrm>
              <a:off x="801" y="1996"/>
              <a:ext cx="184" cy="4"/>
            </a:xfrm>
            <a:prstGeom prst="rect">
              <a:avLst/>
            </a:prstGeom>
            <a:solidFill>
              <a:srgbClr val="719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221"/>
            <p:cNvSpPr>
              <a:spLocks noChangeArrowheads="1"/>
            </p:cNvSpPr>
            <p:nvPr/>
          </p:nvSpPr>
          <p:spPr bwMode="auto">
            <a:xfrm>
              <a:off x="801" y="2000"/>
              <a:ext cx="184" cy="4"/>
            </a:xfrm>
            <a:prstGeom prst="rect">
              <a:avLst/>
            </a:prstGeom>
            <a:solidFill>
              <a:srgbClr val="729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222"/>
            <p:cNvSpPr>
              <a:spLocks noChangeArrowheads="1"/>
            </p:cNvSpPr>
            <p:nvPr/>
          </p:nvSpPr>
          <p:spPr bwMode="auto">
            <a:xfrm>
              <a:off x="801" y="2004"/>
              <a:ext cx="184" cy="4"/>
            </a:xfrm>
            <a:prstGeom prst="rect">
              <a:avLst/>
            </a:prstGeom>
            <a:solidFill>
              <a:srgbClr val="749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223"/>
            <p:cNvSpPr>
              <a:spLocks noChangeArrowheads="1"/>
            </p:cNvSpPr>
            <p:nvPr/>
          </p:nvSpPr>
          <p:spPr bwMode="auto">
            <a:xfrm>
              <a:off x="801" y="2008"/>
              <a:ext cx="184" cy="4"/>
            </a:xfrm>
            <a:prstGeom prst="rect">
              <a:avLst/>
            </a:prstGeom>
            <a:solidFill>
              <a:srgbClr val="759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24"/>
            <p:cNvSpPr>
              <a:spLocks noChangeArrowheads="1"/>
            </p:cNvSpPr>
            <p:nvPr/>
          </p:nvSpPr>
          <p:spPr bwMode="auto">
            <a:xfrm>
              <a:off x="801" y="2012"/>
              <a:ext cx="184" cy="4"/>
            </a:xfrm>
            <a:prstGeom prst="rect">
              <a:avLst/>
            </a:prstGeom>
            <a:solidFill>
              <a:srgbClr val="76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25"/>
            <p:cNvSpPr>
              <a:spLocks noChangeArrowheads="1"/>
            </p:cNvSpPr>
            <p:nvPr/>
          </p:nvSpPr>
          <p:spPr bwMode="auto">
            <a:xfrm>
              <a:off x="801" y="2016"/>
              <a:ext cx="184" cy="4"/>
            </a:xfrm>
            <a:prstGeom prst="rect">
              <a:avLst/>
            </a:prstGeom>
            <a:solidFill>
              <a:srgbClr val="77A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26"/>
            <p:cNvSpPr>
              <a:spLocks noChangeArrowheads="1"/>
            </p:cNvSpPr>
            <p:nvPr/>
          </p:nvSpPr>
          <p:spPr bwMode="auto">
            <a:xfrm>
              <a:off x="801" y="2020"/>
              <a:ext cx="184" cy="4"/>
            </a:xfrm>
            <a:prstGeom prst="rect">
              <a:avLst/>
            </a:prstGeom>
            <a:solidFill>
              <a:srgbClr val="78A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27"/>
            <p:cNvSpPr>
              <a:spLocks noChangeArrowheads="1"/>
            </p:cNvSpPr>
            <p:nvPr/>
          </p:nvSpPr>
          <p:spPr bwMode="auto">
            <a:xfrm>
              <a:off x="801" y="2024"/>
              <a:ext cx="184" cy="4"/>
            </a:xfrm>
            <a:prstGeom prst="rect">
              <a:avLst/>
            </a:prstGeom>
            <a:solidFill>
              <a:srgbClr val="79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28"/>
            <p:cNvSpPr>
              <a:spLocks noChangeArrowheads="1"/>
            </p:cNvSpPr>
            <p:nvPr/>
          </p:nvSpPr>
          <p:spPr bwMode="auto">
            <a:xfrm>
              <a:off x="801" y="2028"/>
              <a:ext cx="184" cy="4"/>
            </a:xfrm>
            <a:prstGeom prst="rect">
              <a:avLst/>
            </a:prstGeom>
            <a:solidFill>
              <a:srgbClr val="79A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229"/>
            <p:cNvSpPr>
              <a:spLocks noChangeArrowheads="1"/>
            </p:cNvSpPr>
            <p:nvPr/>
          </p:nvSpPr>
          <p:spPr bwMode="auto">
            <a:xfrm>
              <a:off x="801" y="2032"/>
              <a:ext cx="184" cy="4"/>
            </a:xfrm>
            <a:prstGeom prst="rect">
              <a:avLst/>
            </a:prstGeom>
            <a:solidFill>
              <a:srgbClr val="7AA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230"/>
            <p:cNvSpPr>
              <a:spLocks noChangeArrowheads="1"/>
            </p:cNvSpPr>
            <p:nvPr/>
          </p:nvSpPr>
          <p:spPr bwMode="auto">
            <a:xfrm>
              <a:off x="801" y="2036"/>
              <a:ext cx="184" cy="4"/>
            </a:xfrm>
            <a:prstGeom prst="rect">
              <a:avLst/>
            </a:prstGeom>
            <a:solidFill>
              <a:srgbClr val="7B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231"/>
            <p:cNvSpPr>
              <a:spLocks noChangeArrowheads="1"/>
            </p:cNvSpPr>
            <p:nvPr/>
          </p:nvSpPr>
          <p:spPr bwMode="auto">
            <a:xfrm>
              <a:off x="801" y="2040"/>
              <a:ext cx="184" cy="3"/>
            </a:xfrm>
            <a:prstGeom prst="rect">
              <a:avLst/>
            </a:prstGeom>
            <a:solidFill>
              <a:srgbClr val="7BA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232"/>
            <p:cNvSpPr>
              <a:spLocks noChangeArrowheads="1"/>
            </p:cNvSpPr>
            <p:nvPr/>
          </p:nvSpPr>
          <p:spPr bwMode="auto">
            <a:xfrm>
              <a:off x="801" y="2043"/>
              <a:ext cx="184" cy="4"/>
            </a:xfrm>
            <a:prstGeom prst="rect">
              <a:avLst/>
            </a:prstGeom>
            <a:solidFill>
              <a:srgbClr val="7BA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233"/>
            <p:cNvSpPr>
              <a:spLocks noChangeArrowheads="1"/>
            </p:cNvSpPr>
            <p:nvPr/>
          </p:nvSpPr>
          <p:spPr bwMode="auto">
            <a:xfrm>
              <a:off x="801" y="2047"/>
              <a:ext cx="184" cy="4"/>
            </a:xfrm>
            <a:prstGeom prst="rect">
              <a:avLst/>
            </a:prstGeom>
            <a:solidFill>
              <a:srgbClr val="7BA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34"/>
            <p:cNvSpPr>
              <a:spLocks/>
            </p:cNvSpPr>
            <p:nvPr/>
          </p:nvSpPr>
          <p:spPr bwMode="auto">
            <a:xfrm>
              <a:off x="803" y="1943"/>
              <a:ext cx="178" cy="103"/>
            </a:xfrm>
            <a:custGeom>
              <a:avLst/>
              <a:gdLst>
                <a:gd name="T0" fmla="*/ 0 w 725"/>
                <a:gd name="T1" fmla="*/ 48 h 418"/>
                <a:gd name="T2" fmla="*/ 643 w 725"/>
                <a:gd name="T3" fmla="*/ 418 h 418"/>
                <a:gd name="T4" fmla="*/ 725 w 725"/>
                <a:gd name="T5" fmla="*/ 371 h 418"/>
                <a:gd name="T6" fmla="*/ 83 w 725"/>
                <a:gd name="T7" fmla="*/ 0 h 418"/>
                <a:gd name="T8" fmla="*/ 0 w 725"/>
                <a:gd name="T9" fmla="*/ 4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418">
                  <a:moveTo>
                    <a:pt x="0" y="48"/>
                  </a:moveTo>
                  <a:cubicBezTo>
                    <a:pt x="242" y="123"/>
                    <a:pt x="462" y="249"/>
                    <a:pt x="643" y="418"/>
                  </a:cubicBezTo>
                  <a:lnTo>
                    <a:pt x="725" y="371"/>
                  </a:lnTo>
                  <a:cubicBezTo>
                    <a:pt x="543" y="204"/>
                    <a:pt x="324" y="77"/>
                    <a:pt x="83" y="0"/>
                  </a:cubicBezTo>
                  <a:lnTo>
                    <a:pt x="0" y="48"/>
                  </a:lnTo>
                  <a:close/>
                </a:path>
              </a:pathLst>
            </a:custGeom>
            <a:noFill/>
            <a:ln w="635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59" name="Picture 235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" y="1953"/>
              <a:ext cx="165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Freeform 236"/>
            <p:cNvSpPr>
              <a:spLocks/>
            </p:cNvSpPr>
            <p:nvPr/>
          </p:nvSpPr>
          <p:spPr bwMode="auto">
            <a:xfrm>
              <a:off x="803" y="1955"/>
              <a:ext cx="158" cy="261"/>
            </a:xfrm>
            <a:custGeom>
              <a:avLst/>
              <a:gdLst>
                <a:gd name="T0" fmla="*/ 0 w 643"/>
                <a:gd name="T1" fmla="*/ 688 h 1059"/>
                <a:gd name="T2" fmla="*/ 643 w 643"/>
                <a:gd name="T3" fmla="*/ 1059 h 1059"/>
                <a:gd name="T4" fmla="*/ 643 w 643"/>
                <a:gd name="T5" fmla="*/ 370 h 1059"/>
                <a:gd name="T6" fmla="*/ 0 w 643"/>
                <a:gd name="T7" fmla="*/ 0 h 1059"/>
                <a:gd name="T8" fmla="*/ 0 w 643"/>
                <a:gd name="T9" fmla="*/ 68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059">
                  <a:moveTo>
                    <a:pt x="0" y="688"/>
                  </a:moveTo>
                  <a:cubicBezTo>
                    <a:pt x="185" y="852"/>
                    <a:pt x="404" y="978"/>
                    <a:pt x="643" y="1059"/>
                  </a:cubicBezTo>
                  <a:lnTo>
                    <a:pt x="643" y="370"/>
                  </a:lnTo>
                  <a:cubicBezTo>
                    <a:pt x="460" y="204"/>
                    <a:pt x="240" y="78"/>
                    <a:pt x="0" y="0"/>
                  </a:cubicBezTo>
                  <a:lnTo>
                    <a:pt x="0" y="688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37"/>
            <p:cNvSpPr>
              <a:spLocks/>
            </p:cNvSpPr>
            <p:nvPr/>
          </p:nvSpPr>
          <p:spPr bwMode="auto">
            <a:xfrm>
              <a:off x="803" y="1943"/>
              <a:ext cx="219" cy="330"/>
            </a:xfrm>
            <a:custGeom>
              <a:avLst/>
              <a:gdLst>
                <a:gd name="T0" fmla="*/ 0 w 892"/>
                <a:gd name="T1" fmla="*/ 736 h 1340"/>
                <a:gd name="T2" fmla="*/ 199 w 892"/>
                <a:gd name="T3" fmla="*/ 895 h 1340"/>
                <a:gd name="T4" fmla="*/ 176 w 892"/>
                <a:gd name="T5" fmla="*/ 1074 h 1340"/>
                <a:gd name="T6" fmla="*/ 701 w 892"/>
                <a:gd name="T7" fmla="*/ 1253 h 1340"/>
                <a:gd name="T8" fmla="*/ 854 w 892"/>
                <a:gd name="T9" fmla="*/ 1134 h 1340"/>
                <a:gd name="T10" fmla="*/ 725 w 892"/>
                <a:gd name="T11" fmla="*/ 773 h 1340"/>
                <a:gd name="T12" fmla="*/ 725 w 892"/>
                <a:gd name="T13" fmla="*/ 371 h 1340"/>
                <a:gd name="T14" fmla="*/ 83 w 892"/>
                <a:gd name="T15" fmla="*/ 0 h 1340"/>
                <a:gd name="T16" fmla="*/ 0 w 892"/>
                <a:gd name="T17" fmla="*/ 48 h 1340"/>
                <a:gd name="T18" fmla="*/ 0 w 892"/>
                <a:gd name="T19" fmla="*/ 73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2" h="1340">
                  <a:moveTo>
                    <a:pt x="0" y="736"/>
                  </a:moveTo>
                  <a:cubicBezTo>
                    <a:pt x="63" y="792"/>
                    <a:pt x="130" y="845"/>
                    <a:pt x="199" y="895"/>
                  </a:cubicBezTo>
                  <a:cubicBezTo>
                    <a:pt x="179" y="952"/>
                    <a:pt x="171" y="1014"/>
                    <a:pt x="176" y="1074"/>
                  </a:cubicBezTo>
                  <a:cubicBezTo>
                    <a:pt x="268" y="1260"/>
                    <a:pt x="504" y="1340"/>
                    <a:pt x="701" y="1253"/>
                  </a:cubicBezTo>
                  <a:cubicBezTo>
                    <a:pt x="762" y="1226"/>
                    <a:pt x="815" y="1185"/>
                    <a:pt x="854" y="1134"/>
                  </a:cubicBezTo>
                  <a:cubicBezTo>
                    <a:pt x="892" y="1000"/>
                    <a:pt x="841" y="858"/>
                    <a:pt x="725" y="773"/>
                  </a:cubicBezTo>
                  <a:lnTo>
                    <a:pt x="725" y="371"/>
                  </a:lnTo>
                  <a:cubicBezTo>
                    <a:pt x="543" y="204"/>
                    <a:pt x="324" y="77"/>
                    <a:pt x="83" y="0"/>
                  </a:cubicBezTo>
                  <a:lnTo>
                    <a:pt x="0" y="48"/>
                  </a:lnTo>
                  <a:lnTo>
                    <a:pt x="0" y="736"/>
                  </a:lnTo>
                  <a:close/>
                </a:path>
              </a:pathLst>
            </a:custGeom>
            <a:noFill/>
            <a:ln w="1270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38"/>
            <p:cNvSpPr>
              <a:spLocks/>
            </p:cNvSpPr>
            <p:nvPr/>
          </p:nvSpPr>
          <p:spPr bwMode="auto">
            <a:xfrm>
              <a:off x="818" y="1976"/>
              <a:ext cx="128" cy="219"/>
            </a:xfrm>
            <a:custGeom>
              <a:avLst/>
              <a:gdLst>
                <a:gd name="T0" fmla="*/ 0 w 128"/>
                <a:gd name="T1" fmla="*/ 0 h 219"/>
                <a:gd name="T2" fmla="*/ 0 w 128"/>
                <a:gd name="T3" fmla="*/ 145 h 219"/>
                <a:gd name="T4" fmla="*/ 128 w 128"/>
                <a:gd name="T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219">
                  <a:moveTo>
                    <a:pt x="0" y="0"/>
                  </a:moveTo>
                  <a:lnTo>
                    <a:pt x="0" y="145"/>
                  </a:lnTo>
                  <a:lnTo>
                    <a:pt x="128" y="219"/>
                  </a:lnTo>
                </a:path>
              </a:pathLst>
            </a:custGeom>
            <a:noFill/>
            <a:ln w="635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239"/>
            <p:cNvSpPr>
              <a:spLocks noChangeArrowheads="1"/>
            </p:cNvSpPr>
            <p:nvPr/>
          </p:nvSpPr>
          <p:spPr bwMode="auto">
            <a:xfrm>
              <a:off x="643" y="2170"/>
              <a:ext cx="221" cy="7"/>
            </a:xfrm>
            <a:prstGeom prst="rect">
              <a:avLst/>
            </a:prstGeom>
            <a:solidFill>
              <a:srgbClr val="626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240"/>
            <p:cNvSpPr>
              <a:spLocks noChangeArrowheads="1"/>
            </p:cNvSpPr>
            <p:nvPr/>
          </p:nvSpPr>
          <p:spPr bwMode="auto">
            <a:xfrm>
              <a:off x="643" y="2177"/>
              <a:ext cx="221" cy="4"/>
            </a:xfrm>
            <a:prstGeom prst="rect">
              <a:avLst/>
            </a:prstGeom>
            <a:solidFill>
              <a:srgbClr val="626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241"/>
            <p:cNvSpPr>
              <a:spLocks noChangeArrowheads="1"/>
            </p:cNvSpPr>
            <p:nvPr/>
          </p:nvSpPr>
          <p:spPr bwMode="auto">
            <a:xfrm>
              <a:off x="643" y="2181"/>
              <a:ext cx="221" cy="4"/>
            </a:xfrm>
            <a:prstGeom prst="rect">
              <a:avLst/>
            </a:prstGeom>
            <a:solidFill>
              <a:srgbClr val="636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242"/>
            <p:cNvSpPr>
              <a:spLocks noChangeArrowheads="1"/>
            </p:cNvSpPr>
            <p:nvPr/>
          </p:nvSpPr>
          <p:spPr bwMode="auto">
            <a:xfrm>
              <a:off x="643" y="2185"/>
              <a:ext cx="221" cy="4"/>
            </a:xfrm>
            <a:prstGeom prst="rect">
              <a:avLst/>
            </a:prstGeom>
            <a:solidFill>
              <a:srgbClr val="636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243"/>
            <p:cNvSpPr>
              <a:spLocks noChangeArrowheads="1"/>
            </p:cNvSpPr>
            <p:nvPr/>
          </p:nvSpPr>
          <p:spPr bwMode="auto">
            <a:xfrm>
              <a:off x="643" y="2189"/>
              <a:ext cx="221" cy="4"/>
            </a:xfrm>
            <a:prstGeom prst="rect">
              <a:avLst/>
            </a:prstGeom>
            <a:solidFill>
              <a:srgbClr val="636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244"/>
            <p:cNvSpPr>
              <a:spLocks noChangeArrowheads="1"/>
            </p:cNvSpPr>
            <p:nvPr/>
          </p:nvSpPr>
          <p:spPr bwMode="auto">
            <a:xfrm>
              <a:off x="643" y="2193"/>
              <a:ext cx="221" cy="4"/>
            </a:xfrm>
            <a:prstGeom prst="rect">
              <a:avLst/>
            </a:prstGeom>
            <a:solidFill>
              <a:srgbClr val="646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245"/>
            <p:cNvSpPr>
              <a:spLocks noChangeArrowheads="1"/>
            </p:cNvSpPr>
            <p:nvPr/>
          </p:nvSpPr>
          <p:spPr bwMode="auto">
            <a:xfrm>
              <a:off x="643" y="2197"/>
              <a:ext cx="221" cy="4"/>
            </a:xfrm>
            <a:prstGeom prst="rect">
              <a:avLst/>
            </a:prstGeom>
            <a:solidFill>
              <a:srgbClr val="656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246"/>
            <p:cNvSpPr>
              <a:spLocks noChangeArrowheads="1"/>
            </p:cNvSpPr>
            <p:nvPr/>
          </p:nvSpPr>
          <p:spPr bwMode="auto">
            <a:xfrm>
              <a:off x="643" y="2201"/>
              <a:ext cx="221" cy="4"/>
            </a:xfrm>
            <a:prstGeom prst="rect">
              <a:avLst/>
            </a:prstGeom>
            <a:solidFill>
              <a:srgbClr val="666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247"/>
            <p:cNvSpPr>
              <a:spLocks noChangeArrowheads="1"/>
            </p:cNvSpPr>
            <p:nvPr/>
          </p:nvSpPr>
          <p:spPr bwMode="auto">
            <a:xfrm>
              <a:off x="643" y="2205"/>
              <a:ext cx="221" cy="4"/>
            </a:xfrm>
            <a:prstGeom prst="rect">
              <a:avLst/>
            </a:prstGeom>
            <a:solidFill>
              <a:srgbClr val="667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248"/>
            <p:cNvSpPr>
              <a:spLocks noChangeArrowheads="1"/>
            </p:cNvSpPr>
            <p:nvPr/>
          </p:nvSpPr>
          <p:spPr bwMode="auto">
            <a:xfrm>
              <a:off x="643" y="2209"/>
              <a:ext cx="221" cy="4"/>
            </a:xfrm>
            <a:prstGeom prst="rect">
              <a:avLst/>
            </a:prstGeom>
            <a:solidFill>
              <a:srgbClr val="677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249"/>
            <p:cNvSpPr>
              <a:spLocks noChangeArrowheads="1"/>
            </p:cNvSpPr>
            <p:nvPr/>
          </p:nvSpPr>
          <p:spPr bwMode="auto">
            <a:xfrm>
              <a:off x="643" y="2213"/>
              <a:ext cx="221" cy="4"/>
            </a:xfrm>
            <a:prstGeom prst="rect">
              <a:avLst/>
            </a:prstGeom>
            <a:solidFill>
              <a:srgbClr val="687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250"/>
            <p:cNvSpPr>
              <a:spLocks noChangeArrowheads="1"/>
            </p:cNvSpPr>
            <p:nvPr/>
          </p:nvSpPr>
          <p:spPr bwMode="auto">
            <a:xfrm>
              <a:off x="643" y="2217"/>
              <a:ext cx="221" cy="4"/>
            </a:xfrm>
            <a:prstGeom prst="rect">
              <a:avLst/>
            </a:prstGeom>
            <a:solidFill>
              <a:srgbClr val="69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251"/>
            <p:cNvSpPr>
              <a:spLocks noChangeArrowheads="1"/>
            </p:cNvSpPr>
            <p:nvPr/>
          </p:nvSpPr>
          <p:spPr bwMode="auto">
            <a:xfrm>
              <a:off x="643" y="2221"/>
              <a:ext cx="221" cy="4"/>
            </a:xfrm>
            <a:prstGeom prst="rect">
              <a:avLst/>
            </a:prstGeom>
            <a:solidFill>
              <a:srgbClr val="6A7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252"/>
            <p:cNvSpPr>
              <a:spLocks noChangeArrowheads="1"/>
            </p:cNvSpPr>
            <p:nvPr/>
          </p:nvSpPr>
          <p:spPr bwMode="auto">
            <a:xfrm>
              <a:off x="643" y="2225"/>
              <a:ext cx="221" cy="4"/>
            </a:xfrm>
            <a:prstGeom prst="rect">
              <a:avLst/>
            </a:prstGeom>
            <a:solidFill>
              <a:srgbClr val="6C8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253"/>
            <p:cNvSpPr>
              <a:spLocks noChangeArrowheads="1"/>
            </p:cNvSpPr>
            <p:nvPr/>
          </p:nvSpPr>
          <p:spPr bwMode="auto">
            <a:xfrm>
              <a:off x="643" y="2229"/>
              <a:ext cx="221" cy="4"/>
            </a:xfrm>
            <a:prstGeom prst="rect">
              <a:avLst/>
            </a:prstGeom>
            <a:solidFill>
              <a:srgbClr val="6D8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254"/>
            <p:cNvSpPr>
              <a:spLocks noChangeArrowheads="1"/>
            </p:cNvSpPr>
            <p:nvPr/>
          </p:nvSpPr>
          <p:spPr bwMode="auto">
            <a:xfrm>
              <a:off x="643" y="2233"/>
              <a:ext cx="221" cy="3"/>
            </a:xfrm>
            <a:prstGeom prst="rect">
              <a:avLst/>
            </a:prstGeom>
            <a:solidFill>
              <a:srgbClr val="6E8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255"/>
            <p:cNvSpPr>
              <a:spLocks noChangeArrowheads="1"/>
            </p:cNvSpPr>
            <p:nvPr/>
          </p:nvSpPr>
          <p:spPr bwMode="auto">
            <a:xfrm>
              <a:off x="643" y="2236"/>
              <a:ext cx="221" cy="4"/>
            </a:xfrm>
            <a:prstGeom prst="rect">
              <a:avLst/>
            </a:prstGeom>
            <a:solidFill>
              <a:srgbClr val="6F8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256"/>
            <p:cNvSpPr>
              <a:spLocks noChangeArrowheads="1"/>
            </p:cNvSpPr>
            <p:nvPr/>
          </p:nvSpPr>
          <p:spPr bwMode="auto">
            <a:xfrm>
              <a:off x="643" y="2240"/>
              <a:ext cx="221" cy="4"/>
            </a:xfrm>
            <a:prstGeom prst="rect">
              <a:avLst/>
            </a:prstGeom>
            <a:solidFill>
              <a:srgbClr val="709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257"/>
            <p:cNvSpPr>
              <a:spLocks noChangeArrowheads="1"/>
            </p:cNvSpPr>
            <p:nvPr/>
          </p:nvSpPr>
          <p:spPr bwMode="auto">
            <a:xfrm>
              <a:off x="643" y="2244"/>
              <a:ext cx="221" cy="4"/>
            </a:xfrm>
            <a:prstGeom prst="rect">
              <a:avLst/>
            </a:prstGeom>
            <a:solidFill>
              <a:srgbClr val="729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258"/>
            <p:cNvSpPr>
              <a:spLocks noChangeArrowheads="1"/>
            </p:cNvSpPr>
            <p:nvPr/>
          </p:nvSpPr>
          <p:spPr bwMode="auto">
            <a:xfrm>
              <a:off x="643" y="2248"/>
              <a:ext cx="221" cy="4"/>
            </a:xfrm>
            <a:prstGeom prst="rect">
              <a:avLst/>
            </a:prstGeom>
            <a:solidFill>
              <a:srgbClr val="739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259"/>
            <p:cNvSpPr>
              <a:spLocks noChangeArrowheads="1"/>
            </p:cNvSpPr>
            <p:nvPr/>
          </p:nvSpPr>
          <p:spPr bwMode="auto">
            <a:xfrm>
              <a:off x="643" y="2252"/>
              <a:ext cx="221" cy="4"/>
            </a:xfrm>
            <a:prstGeom prst="rect">
              <a:avLst/>
            </a:prstGeom>
            <a:solidFill>
              <a:srgbClr val="749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260"/>
            <p:cNvSpPr>
              <a:spLocks noChangeArrowheads="1"/>
            </p:cNvSpPr>
            <p:nvPr/>
          </p:nvSpPr>
          <p:spPr bwMode="auto">
            <a:xfrm>
              <a:off x="643" y="2256"/>
              <a:ext cx="221" cy="4"/>
            </a:xfrm>
            <a:prstGeom prst="rect">
              <a:avLst/>
            </a:prstGeom>
            <a:solidFill>
              <a:srgbClr val="759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261"/>
            <p:cNvSpPr>
              <a:spLocks noChangeArrowheads="1"/>
            </p:cNvSpPr>
            <p:nvPr/>
          </p:nvSpPr>
          <p:spPr bwMode="auto">
            <a:xfrm>
              <a:off x="643" y="2260"/>
              <a:ext cx="221" cy="4"/>
            </a:xfrm>
            <a:prstGeom prst="rect">
              <a:avLst/>
            </a:prstGeom>
            <a:solidFill>
              <a:srgbClr val="76A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262"/>
            <p:cNvSpPr>
              <a:spLocks noChangeArrowheads="1"/>
            </p:cNvSpPr>
            <p:nvPr/>
          </p:nvSpPr>
          <p:spPr bwMode="auto">
            <a:xfrm>
              <a:off x="643" y="2264"/>
              <a:ext cx="221" cy="4"/>
            </a:xfrm>
            <a:prstGeom prst="rect">
              <a:avLst/>
            </a:prstGeom>
            <a:solidFill>
              <a:srgbClr val="77A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Rectangle 263"/>
            <p:cNvSpPr>
              <a:spLocks noChangeArrowheads="1"/>
            </p:cNvSpPr>
            <p:nvPr/>
          </p:nvSpPr>
          <p:spPr bwMode="auto">
            <a:xfrm>
              <a:off x="643" y="2268"/>
              <a:ext cx="221" cy="4"/>
            </a:xfrm>
            <a:prstGeom prst="rect">
              <a:avLst/>
            </a:prstGeom>
            <a:solidFill>
              <a:srgbClr val="77A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Rectangle 264"/>
            <p:cNvSpPr>
              <a:spLocks noChangeArrowheads="1"/>
            </p:cNvSpPr>
            <p:nvPr/>
          </p:nvSpPr>
          <p:spPr bwMode="auto">
            <a:xfrm>
              <a:off x="643" y="2272"/>
              <a:ext cx="221" cy="4"/>
            </a:xfrm>
            <a:prstGeom prst="rect">
              <a:avLst/>
            </a:prstGeom>
            <a:solidFill>
              <a:srgbClr val="78A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Rectangle 265"/>
            <p:cNvSpPr>
              <a:spLocks noChangeArrowheads="1"/>
            </p:cNvSpPr>
            <p:nvPr/>
          </p:nvSpPr>
          <p:spPr bwMode="auto">
            <a:xfrm>
              <a:off x="643" y="2276"/>
              <a:ext cx="221" cy="4"/>
            </a:xfrm>
            <a:prstGeom prst="rect">
              <a:avLst/>
            </a:prstGeom>
            <a:solidFill>
              <a:srgbClr val="79A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Rectangle 266"/>
            <p:cNvSpPr>
              <a:spLocks noChangeArrowheads="1"/>
            </p:cNvSpPr>
            <p:nvPr/>
          </p:nvSpPr>
          <p:spPr bwMode="auto">
            <a:xfrm>
              <a:off x="643" y="2280"/>
              <a:ext cx="221" cy="4"/>
            </a:xfrm>
            <a:prstGeom prst="rect">
              <a:avLst/>
            </a:prstGeom>
            <a:solidFill>
              <a:srgbClr val="79A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Rectangle 267"/>
            <p:cNvSpPr>
              <a:spLocks noChangeArrowheads="1"/>
            </p:cNvSpPr>
            <p:nvPr/>
          </p:nvSpPr>
          <p:spPr bwMode="auto">
            <a:xfrm>
              <a:off x="643" y="2284"/>
              <a:ext cx="221" cy="4"/>
            </a:xfrm>
            <a:prstGeom prst="rect">
              <a:avLst/>
            </a:prstGeom>
            <a:solidFill>
              <a:srgbClr val="7AA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Rectangle 268"/>
            <p:cNvSpPr>
              <a:spLocks noChangeArrowheads="1"/>
            </p:cNvSpPr>
            <p:nvPr/>
          </p:nvSpPr>
          <p:spPr bwMode="auto">
            <a:xfrm>
              <a:off x="643" y="2288"/>
              <a:ext cx="221" cy="4"/>
            </a:xfrm>
            <a:prstGeom prst="rect">
              <a:avLst/>
            </a:prstGeom>
            <a:solidFill>
              <a:srgbClr val="7AA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Rectangle 269"/>
            <p:cNvSpPr>
              <a:spLocks noChangeArrowheads="1"/>
            </p:cNvSpPr>
            <p:nvPr/>
          </p:nvSpPr>
          <p:spPr bwMode="auto">
            <a:xfrm>
              <a:off x="643" y="2292"/>
              <a:ext cx="221" cy="4"/>
            </a:xfrm>
            <a:prstGeom prst="rect">
              <a:avLst/>
            </a:prstGeom>
            <a:solidFill>
              <a:srgbClr val="7B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Rectangle 270"/>
            <p:cNvSpPr>
              <a:spLocks noChangeArrowheads="1"/>
            </p:cNvSpPr>
            <p:nvPr/>
          </p:nvSpPr>
          <p:spPr bwMode="auto">
            <a:xfrm>
              <a:off x="643" y="2296"/>
              <a:ext cx="221" cy="3"/>
            </a:xfrm>
            <a:prstGeom prst="rect">
              <a:avLst/>
            </a:prstGeom>
            <a:solidFill>
              <a:srgbClr val="7BA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Rectangle 271"/>
            <p:cNvSpPr>
              <a:spLocks noChangeArrowheads="1"/>
            </p:cNvSpPr>
            <p:nvPr/>
          </p:nvSpPr>
          <p:spPr bwMode="auto">
            <a:xfrm>
              <a:off x="643" y="2299"/>
              <a:ext cx="221" cy="8"/>
            </a:xfrm>
            <a:prstGeom prst="rect">
              <a:avLst/>
            </a:prstGeom>
            <a:solidFill>
              <a:srgbClr val="7BA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272"/>
            <p:cNvSpPr>
              <a:spLocks/>
            </p:cNvSpPr>
            <p:nvPr/>
          </p:nvSpPr>
          <p:spPr bwMode="auto">
            <a:xfrm>
              <a:off x="645" y="2173"/>
              <a:ext cx="214" cy="131"/>
            </a:xfrm>
            <a:custGeom>
              <a:avLst/>
              <a:gdLst>
                <a:gd name="T0" fmla="*/ 0 w 214"/>
                <a:gd name="T1" fmla="*/ 46 h 131"/>
                <a:gd name="T2" fmla="*/ 63 w 214"/>
                <a:gd name="T3" fmla="*/ 0 h 131"/>
                <a:gd name="T4" fmla="*/ 214 w 214"/>
                <a:gd name="T5" fmla="*/ 86 h 131"/>
                <a:gd name="T6" fmla="*/ 149 w 214"/>
                <a:gd name="T7" fmla="*/ 131 h 131"/>
                <a:gd name="T8" fmla="*/ 0 w 214"/>
                <a:gd name="T9" fmla="*/ 4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31">
                  <a:moveTo>
                    <a:pt x="0" y="46"/>
                  </a:moveTo>
                  <a:lnTo>
                    <a:pt x="63" y="0"/>
                  </a:lnTo>
                  <a:lnTo>
                    <a:pt x="214" y="86"/>
                  </a:lnTo>
                  <a:lnTo>
                    <a:pt x="149" y="131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635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97" name="Picture 273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256"/>
              <a:ext cx="7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8" name="Freeform 274"/>
            <p:cNvSpPr>
              <a:spLocks/>
            </p:cNvSpPr>
            <p:nvPr/>
          </p:nvSpPr>
          <p:spPr bwMode="auto">
            <a:xfrm>
              <a:off x="794" y="2259"/>
              <a:ext cx="65" cy="56"/>
            </a:xfrm>
            <a:custGeom>
              <a:avLst/>
              <a:gdLst>
                <a:gd name="T0" fmla="*/ 0 w 65"/>
                <a:gd name="T1" fmla="*/ 56 h 56"/>
                <a:gd name="T2" fmla="*/ 0 w 65"/>
                <a:gd name="T3" fmla="*/ 45 h 56"/>
                <a:gd name="T4" fmla="*/ 65 w 65"/>
                <a:gd name="T5" fmla="*/ 0 h 56"/>
                <a:gd name="T6" fmla="*/ 65 w 65"/>
                <a:gd name="T7" fmla="*/ 19 h 56"/>
                <a:gd name="T8" fmla="*/ 0 w 65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6">
                  <a:moveTo>
                    <a:pt x="0" y="56"/>
                  </a:moveTo>
                  <a:lnTo>
                    <a:pt x="0" y="45"/>
                  </a:lnTo>
                  <a:lnTo>
                    <a:pt x="65" y="0"/>
                  </a:lnTo>
                  <a:lnTo>
                    <a:pt x="65" y="19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635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275"/>
            <p:cNvSpPr>
              <a:spLocks noEditPoints="1"/>
            </p:cNvSpPr>
            <p:nvPr/>
          </p:nvSpPr>
          <p:spPr bwMode="auto">
            <a:xfrm>
              <a:off x="663" y="2185"/>
              <a:ext cx="175" cy="105"/>
            </a:xfrm>
            <a:custGeom>
              <a:avLst/>
              <a:gdLst>
                <a:gd name="T0" fmla="*/ 20 w 175"/>
                <a:gd name="T1" fmla="*/ 32 h 105"/>
                <a:gd name="T2" fmla="*/ 14 w 175"/>
                <a:gd name="T3" fmla="*/ 23 h 105"/>
                <a:gd name="T4" fmla="*/ 22 w 175"/>
                <a:gd name="T5" fmla="*/ 17 h 105"/>
                <a:gd name="T6" fmla="*/ 37 w 175"/>
                <a:gd name="T7" fmla="*/ 20 h 105"/>
                <a:gd name="T8" fmla="*/ 27 w 175"/>
                <a:gd name="T9" fmla="*/ 14 h 105"/>
                <a:gd name="T10" fmla="*/ 59 w 175"/>
                <a:gd name="T11" fmla="*/ 6 h 105"/>
                <a:gd name="T12" fmla="*/ 59 w 175"/>
                <a:gd name="T13" fmla="*/ 17 h 105"/>
                <a:gd name="T14" fmla="*/ 68 w 175"/>
                <a:gd name="T15" fmla="*/ 11 h 105"/>
                <a:gd name="T16" fmla="*/ 89 w 175"/>
                <a:gd name="T17" fmla="*/ 34 h 105"/>
                <a:gd name="T18" fmla="*/ 78 w 175"/>
                <a:gd name="T19" fmla="*/ 28 h 105"/>
                <a:gd name="T20" fmla="*/ 117 w 175"/>
                <a:gd name="T21" fmla="*/ 40 h 105"/>
                <a:gd name="T22" fmla="*/ 137 w 175"/>
                <a:gd name="T23" fmla="*/ 63 h 105"/>
                <a:gd name="T24" fmla="*/ 145 w 175"/>
                <a:gd name="T25" fmla="*/ 57 h 105"/>
                <a:gd name="T26" fmla="*/ 166 w 175"/>
                <a:gd name="T27" fmla="*/ 80 h 105"/>
                <a:gd name="T28" fmla="*/ 156 w 175"/>
                <a:gd name="T29" fmla="*/ 74 h 105"/>
                <a:gd name="T30" fmla="*/ 162 w 175"/>
                <a:gd name="T31" fmla="*/ 83 h 105"/>
                <a:gd name="T32" fmla="*/ 124 w 175"/>
                <a:gd name="T33" fmla="*/ 71 h 105"/>
                <a:gd name="T34" fmla="*/ 132 w 175"/>
                <a:gd name="T35" fmla="*/ 66 h 105"/>
                <a:gd name="T36" fmla="*/ 128 w 175"/>
                <a:gd name="T37" fmla="*/ 57 h 105"/>
                <a:gd name="T38" fmla="*/ 117 w 175"/>
                <a:gd name="T39" fmla="*/ 51 h 105"/>
                <a:gd name="T40" fmla="*/ 123 w 175"/>
                <a:gd name="T41" fmla="*/ 60 h 105"/>
                <a:gd name="T42" fmla="*/ 85 w 175"/>
                <a:gd name="T43" fmla="*/ 48 h 105"/>
                <a:gd name="T44" fmla="*/ 93 w 175"/>
                <a:gd name="T45" fmla="*/ 43 h 105"/>
                <a:gd name="T46" fmla="*/ 76 w 175"/>
                <a:gd name="T47" fmla="*/ 43 h 105"/>
                <a:gd name="T48" fmla="*/ 65 w 175"/>
                <a:gd name="T49" fmla="*/ 37 h 105"/>
                <a:gd name="T50" fmla="*/ 65 w 175"/>
                <a:gd name="T51" fmla="*/ 26 h 105"/>
                <a:gd name="T52" fmla="*/ 33 w 175"/>
                <a:gd name="T53" fmla="*/ 34 h 105"/>
                <a:gd name="T54" fmla="*/ 42 w 175"/>
                <a:gd name="T55" fmla="*/ 28 h 105"/>
                <a:gd name="T56" fmla="*/ 63 w 175"/>
                <a:gd name="T57" fmla="*/ 51 h 105"/>
                <a:gd name="T58" fmla="*/ 52 w 175"/>
                <a:gd name="T59" fmla="*/ 45 h 105"/>
                <a:gd name="T60" fmla="*/ 91 w 175"/>
                <a:gd name="T61" fmla="*/ 57 h 105"/>
                <a:gd name="T62" fmla="*/ 91 w 175"/>
                <a:gd name="T63" fmla="*/ 68 h 105"/>
                <a:gd name="T64" fmla="*/ 100 w 175"/>
                <a:gd name="T65" fmla="*/ 63 h 105"/>
                <a:gd name="T66" fmla="*/ 121 w 175"/>
                <a:gd name="T67" fmla="*/ 85 h 105"/>
                <a:gd name="T68" fmla="*/ 111 w 175"/>
                <a:gd name="T69" fmla="*/ 80 h 105"/>
                <a:gd name="T70" fmla="*/ 149 w 175"/>
                <a:gd name="T71" fmla="*/ 91 h 105"/>
                <a:gd name="T72" fmla="*/ 117 w 175"/>
                <a:gd name="T73" fmla="*/ 99 h 105"/>
                <a:gd name="T74" fmla="*/ 126 w 175"/>
                <a:gd name="T75" fmla="*/ 94 h 105"/>
                <a:gd name="T76" fmla="*/ 108 w 175"/>
                <a:gd name="T77" fmla="*/ 94 h 105"/>
                <a:gd name="T78" fmla="*/ 98 w 175"/>
                <a:gd name="T79" fmla="*/ 88 h 105"/>
                <a:gd name="T80" fmla="*/ 98 w 175"/>
                <a:gd name="T81" fmla="*/ 77 h 105"/>
                <a:gd name="T82" fmla="*/ 20 w 175"/>
                <a:gd name="T83" fmla="*/ 42 h 105"/>
                <a:gd name="T84" fmla="*/ 29 w 175"/>
                <a:gd name="T85" fmla="*/ 3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5" h="105">
                  <a:moveTo>
                    <a:pt x="0" y="31"/>
                  </a:moveTo>
                  <a:lnTo>
                    <a:pt x="11" y="37"/>
                  </a:lnTo>
                  <a:lnTo>
                    <a:pt x="20" y="32"/>
                  </a:lnTo>
                  <a:lnTo>
                    <a:pt x="9" y="25"/>
                  </a:lnTo>
                  <a:lnTo>
                    <a:pt x="0" y="31"/>
                  </a:lnTo>
                  <a:close/>
                  <a:moveTo>
                    <a:pt x="14" y="23"/>
                  </a:moveTo>
                  <a:lnTo>
                    <a:pt x="24" y="29"/>
                  </a:lnTo>
                  <a:lnTo>
                    <a:pt x="33" y="23"/>
                  </a:lnTo>
                  <a:lnTo>
                    <a:pt x="22" y="17"/>
                  </a:lnTo>
                  <a:lnTo>
                    <a:pt x="14" y="23"/>
                  </a:lnTo>
                  <a:close/>
                  <a:moveTo>
                    <a:pt x="27" y="14"/>
                  </a:moveTo>
                  <a:lnTo>
                    <a:pt x="37" y="20"/>
                  </a:lnTo>
                  <a:lnTo>
                    <a:pt x="46" y="15"/>
                  </a:lnTo>
                  <a:lnTo>
                    <a:pt x="35" y="9"/>
                  </a:lnTo>
                  <a:lnTo>
                    <a:pt x="27" y="14"/>
                  </a:lnTo>
                  <a:close/>
                  <a:moveTo>
                    <a:pt x="40" y="6"/>
                  </a:moveTo>
                  <a:lnTo>
                    <a:pt x="50" y="12"/>
                  </a:lnTo>
                  <a:lnTo>
                    <a:pt x="59" y="6"/>
                  </a:lnTo>
                  <a:lnTo>
                    <a:pt x="48" y="0"/>
                  </a:lnTo>
                  <a:lnTo>
                    <a:pt x="40" y="6"/>
                  </a:lnTo>
                  <a:close/>
                  <a:moveTo>
                    <a:pt x="59" y="17"/>
                  </a:moveTo>
                  <a:lnTo>
                    <a:pt x="69" y="23"/>
                  </a:lnTo>
                  <a:lnTo>
                    <a:pt x="78" y="18"/>
                  </a:lnTo>
                  <a:lnTo>
                    <a:pt x="68" y="11"/>
                  </a:lnTo>
                  <a:lnTo>
                    <a:pt x="59" y="17"/>
                  </a:lnTo>
                  <a:close/>
                  <a:moveTo>
                    <a:pt x="78" y="28"/>
                  </a:moveTo>
                  <a:lnTo>
                    <a:pt x="89" y="34"/>
                  </a:lnTo>
                  <a:lnTo>
                    <a:pt x="98" y="29"/>
                  </a:lnTo>
                  <a:lnTo>
                    <a:pt x="87" y="23"/>
                  </a:lnTo>
                  <a:lnTo>
                    <a:pt x="78" y="28"/>
                  </a:lnTo>
                  <a:close/>
                  <a:moveTo>
                    <a:pt x="98" y="40"/>
                  </a:moveTo>
                  <a:lnTo>
                    <a:pt x="108" y="46"/>
                  </a:lnTo>
                  <a:lnTo>
                    <a:pt x="117" y="40"/>
                  </a:lnTo>
                  <a:lnTo>
                    <a:pt x="106" y="34"/>
                  </a:lnTo>
                  <a:lnTo>
                    <a:pt x="98" y="40"/>
                  </a:lnTo>
                  <a:close/>
                  <a:moveTo>
                    <a:pt x="137" y="63"/>
                  </a:moveTo>
                  <a:lnTo>
                    <a:pt x="147" y="68"/>
                  </a:lnTo>
                  <a:lnTo>
                    <a:pt x="156" y="63"/>
                  </a:lnTo>
                  <a:lnTo>
                    <a:pt x="145" y="57"/>
                  </a:lnTo>
                  <a:lnTo>
                    <a:pt x="137" y="63"/>
                  </a:lnTo>
                  <a:close/>
                  <a:moveTo>
                    <a:pt x="156" y="74"/>
                  </a:moveTo>
                  <a:lnTo>
                    <a:pt x="166" y="80"/>
                  </a:lnTo>
                  <a:lnTo>
                    <a:pt x="175" y="74"/>
                  </a:lnTo>
                  <a:lnTo>
                    <a:pt x="165" y="68"/>
                  </a:lnTo>
                  <a:lnTo>
                    <a:pt x="156" y="74"/>
                  </a:lnTo>
                  <a:close/>
                  <a:moveTo>
                    <a:pt x="143" y="82"/>
                  </a:moveTo>
                  <a:lnTo>
                    <a:pt x="154" y="88"/>
                  </a:lnTo>
                  <a:lnTo>
                    <a:pt x="162" y="83"/>
                  </a:lnTo>
                  <a:lnTo>
                    <a:pt x="152" y="77"/>
                  </a:lnTo>
                  <a:lnTo>
                    <a:pt x="143" y="82"/>
                  </a:lnTo>
                  <a:close/>
                  <a:moveTo>
                    <a:pt x="124" y="71"/>
                  </a:moveTo>
                  <a:lnTo>
                    <a:pt x="134" y="77"/>
                  </a:lnTo>
                  <a:lnTo>
                    <a:pt x="143" y="71"/>
                  </a:lnTo>
                  <a:lnTo>
                    <a:pt x="132" y="66"/>
                  </a:lnTo>
                  <a:lnTo>
                    <a:pt x="124" y="71"/>
                  </a:lnTo>
                  <a:close/>
                  <a:moveTo>
                    <a:pt x="117" y="51"/>
                  </a:moveTo>
                  <a:lnTo>
                    <a:pt x="128" y="57"/>
                  </a:lnTo>
                  <a:lnTo>
                    <a:pt x="136" y="52"/>
                  </a:lnTo>
                  <a:lnTo>
                    <a:pt x="126" y="46"/>
                  </a:lnTo>
                  <a:lnTo>
                    <a:pt x="117" y="51"/>
                  </a:lnTo>
                  <a:close/>
                  <a:moveTo>
                    <a:pt x="104" y="60"/>
                  </a:moveTo>
                  <a:lnTo>
                    <a:pt x="115" y="66"/>
                  </a:lnTo>
                  <a:lnTo>
                    <a:pt x="123" y="60"/>
                  </a:lnTo>
                  <a:lnTo>
                    <a:pt x="113" y="54"/>
                  </a:lnTo>
                  <a:lnTo>
                    <a:pt x="104" y="60"/>
                  </a:lnTo>
                  <a:close/>
                  <a:moveTo>
                    <a:pt x="85" y="48"/>
                  </a:moveTo>
                  <a:lnTo>
                    <a:pt x="95" y="54"/>
                  </a:lnTo>
                  <a:lnTo>
                    <a:pt x="104" y="49"/>
                  </a:lnTo>
                  <a:lnTo>
                    <a:pt x="93" y="43"/>
                  </a:lnTo>
                  <a:lnTo>
                    <a:pt x="85" y="48"/>
                  </a:lnTo>
                  <a:close/>
                  <a:moveTo>
                    <a:pt x="65" y="37"/>
                  </a:moveTo>
                  <a:lnTo>
                    <a:pt x="76" y="43"/>
                  </a:lnTo>
                  <a:lnTo>
                    <a:pt x="85" y="37"/>
                  </a:lnTo>
                  <a:lnTo>
                    <a:pt x="74" y="31"/>
                  </a:lnTo>
                  <a:lnTo>
                    <a:pt x="65" y="37"/>
                  </a:lnTo>
                  <a:close/>
                  <a:moveTo>
                    <a:pt x="46" y="25"/>
                  </a:moveTo>
                  <a:lnTo>
                    <a:pt x="56" y="32"/>
                  </a:lnTo>
                  <a:lnTo>
                    <a:pt x="65" y="26"/>
                  </a:lnTo>
                  <a:lnTo>
                    <a:pt x="55" y="20"/>
                  </a:lnTo>
                  <a:lnTo>
                    <a:pt x="46" y="25"/>
                  </a:lnTo>
                  <a:close/>
                  <a:moveTo>
                    <a:pt x="33" y="34"/>
                  </a:moveTo>
                  <a:lnTo>
                    <a:pt x="43" y="40"/>
                  </a:lnTo>
                  <a:lnTo>
                    <a:pt x="52" y="34"/>
                  </a:lnTo>
                  <a:lnTo>
                    <a:pt x="42" y="28"/>
                  </a:lnTo>
                  <a:lnTo>
                    <a:pt x="33" y="34"/>
                  </a:lnTo>
                  <a:close/>
                  <a:moveTo>
                    <a:pt x="52" y="45"/>
                  </a:moveTo>
                  <a:lnTo>
                    <a:pt x="63" y="51"/>
                  </a:lnTo>
                  <a:lnTo>
                    <a:pt x="71" y="46"/>
                  </a:lnTo>
                  <a:lnTo>
                    <a:pt x="61" y="40"/>
                  </a:lnTo>
                  <a:lnTo>
                    <a:pt x="52" y="45"/>
                  </a:lnTo>
                  <a:close/>
                  <a:moveTo>
                    <a:pt x="72" y="57"/>
                  </a:moveTo>
                  <a:lnTo>
                    <a:pt x="82" y="63"/>
                  </a:lnTo>
                  <a:lnTo>
                    <a:pt x="91" y="57"/>
                  </a:lnTo>
                  <a:lnTo>
                    <a:pt x="81" y="51"/>
                  </a:lnTo>
                  <a:lnTo>
                    <a:pt x="72" y="57"/>
                  </a:lnTo>
                  <a:close/>
                  <a:moveTo>
                    <a:pt x="91" y="68"/>
                  </a:moveTo>
                  <a:lnTo>
                    <a:pt x="102" y="74"/>
                  </a:lnTo>
                  <a:lnTo>
                    <a:pt x="110" y="68"/>
                  </a:lnTo>
                  <a:lnTo>
                    <a:pt x="100" y="63"/>
                  </a:lnTo>
                  <a:lnTo>
                    <a:pt x="91" y="68"/>
                  </a:lnTo>
                  <a:close/>
                  <a:moveTo>
                    <a:pt x="111" y="80"/>
                  </a:moveTo>
                  <a:lnTo>
                    <a:pt x="121" y="85"/>
                  </a:lnTo>
                  <a:lnTo>
                    <a:pt x="130" y="80"/>
                  </a:lnTo>
                  <a:lnTo>
                    <a:pt x="119" y="74"/>
                  </a:lnTo>
                  <a:lnTo>
                    <a:pt x="111" y="80"/>
                  </a:lnTo>
                  <a:close/>
                  <a:moveTo>
                    <a:pt x="130" y="91"/>
                  </a:moveTo>
                  <a:lnTo>
                    <a:pt x="141" y="97"/>
                  </a:lnTo>
                  <a:lnTo>
                    <a:pt x="149" y="91"/>
                  </a:lnTo>
                  <a:lnTo>
                    <a:pt x="139" y="85"/>
                  </a:lnTo>
                  <a:lnTo>
                    <a:pt x="130" y="91"/>
                  </a:lnTo>
                  <a:close/>
                  <a:moveTo>
                    <a:pt x="117" y="99"/>
                  </a:moveTo>
                  <a:lnTo>
                    <a:pt x="128" y="105"/>
                  </a:lnTo>
                  <a:lnTo>
                    <a:pt x="136" y="100"/>
                  </a:lnTo>
                  <a:lnTo>
                    <a:pt x="126" y="94"/>
                  </a:lnTo>
                  <a:lnTo>
                    <a:pt x="117" y="99"/>
                  </a:lnTo>
                  <a:close/>
                  <a:moveTo>
                    <a:pt x="98" y="88"/>
                  </a:moveTo>
                  <a:lnTo>
                    <a:pt x="108" y="94"/>
                  </a:lnTo>
                  <a:lnTo>
                    <a:pt x="117" y="88"/>
                  </a:lnTo>
                  <a:lnTo>
                    <a:pt x="106" y="82"/>
                  </a:lnTo>
                  <a:lnTo>
                    <a:pt x="98" y="88"/>
                  </a:lnTo>
                  <a:close/>
                  <a:moveTo>
                    <a:pt x="40" y="54"/>
                  </a:moveTo>
                  <a:lnTo>
                    <a:pt x="89" y="83"/>
                  </a:lnTo>
                  <a:lnTo>
                    <a:pt x="98" y="77"/>
                  </a:lnTo>
                  <a:lnTo>
                    <a:pt x="48" y="48"/>
                  </a:lnTo>
                  <a:lnTo>
                    <a:pt x="40" y="54"/>
                  </a:lnTo>
                  <a:close/>
                  <a:moveTo>
                    <a:pt x="20" y="42"/>
                  </a:moveTo>
                  <a:lnTo>
                    <a:pt x="30" y="49"/>
                  </a:lnTo>
                  <a:lnTo>
                    <a:pt x="39" y="43"/>
                  </a:lnTo>
                  <a:lnTo>
                    <a:pt x="29" y="37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276"/>
            <p:cNvSpPr>
              <a:spLocks noEditPoints="1"/>
            </p:cNvSpPr>
            <p:nvPr/>
          </p:nvSpPr>
          <p:spPr bwMode="auto">
            <a:xfrm>
              <a:off x="663" y="2191"/>
              <a:ext cx="175" cy="102"/>
            </a:xfrm>
            <a:custGeom>
              <a:avLst/>
              <a:gdLst>
                <a:gd name="T0" fmla="*/ 40 w 175"/>
                <a:gd name="T1" fmla="*/ 2 h 102"/>
                <a:gd name="T2" fmla="*/ 59 w 175"/>
                <a:gd name="T3" fmla="*/ 13 h 102"/>
                <a:gd name="T4" fmla="*/ 78 w 175"/>
                <a:gd name="T5" fmla="*/ 25 h 102"/>
                <a:gd name="T6" fmla="*/ 98 w 175"/>
                <a:gd name="T7" fmla="*/ 36 h 102"/>
                <a:gd name="T8" fmla="*/ 117 w 175"/>
                <a:gd name="T9" fmla="*/ 47 h 102"/>
                <a:gd name="T10" fmla="*/ 137 w 175"/>
                <a:gd name="T11" fmla="*/ 59 h 102"/>
                <a:gd name="T12" fmla="*/ 50 w 175"/>
                <a:gd name="T13" fmla="*/ 6 h 102"/>
                <a:gd name="T14" fmla="*/ 69 w 175"/>
                <a:gd name="T15" fmla="*/ 17 h 102"/>
                <a:gd name="T16" fmla="*/ 89 w 175"/>
                <a:gd name="T17" fmla="*/ 28 h 102"/>
                <a:gd name="T18" fmla="*/ 108 w 175"/>
                <a:gd name="T19" fmla="*/ 40 h 102"/>
                <a:gd name="T20" fmla="*/ 128 w 175"/>
                <a:gd name="T21" fmla="*/ 51 h 102"/>
                <a:gd name="T22" fmla="*/ 147 w 175"/>
                <a:gd name="T23" fmla="*/ 62 h 102"/>
                <a:gd name="T24" fmla="*/ 156 w 175"/>
                <a:gd name="T25" fmla="*/ 70 h 102"/>
                <a:gd name="T26" fmla="*/ 166 w 175"/>
                <a:gd name="T27" fmla="*/ 74 h 102"/>
                <a:gd name="T28" fmla="*/ 27 w 175"/>
                <a:gd name="T29" fmla="*/ 11 h 102"/>
                <a:gd name="T30" fmla="*/ 46 w 175"/>
                <a:gd name="T31" fmla="*/ 22 h 102"/>
                <a:gd name="T32" fmla="*/ 65 w 175"/>
                <a:gd name="T33" fmla="*/ 33 h 102"/>
                <a:gd name="T34" fmla="*/ 85 w 175"/>
                <a:gd name="T35" fmla="*/ 45 h 102"/>
                <a:gd name="T36" fmla="*/ 104 w 175"/>
                <a:gd name="T37" fmla="*/ 56 h 102"/>
                <a:gd name="T38" fmla="*/ 124 w 175"/>
                <a:gd name="T39" fmla="*/ 67 h 102"/>
                <a:gd name="T40" fmla="*/ 37 w 175"/>
                <a:gd name="T41" fmla="*/ 14 h 102"/>
                <a:gd name="T42" fmla="*/ 56 w 175"/>
                <a:gd name="T43" fmla="*/ 26 h 102"/>
                <a:gd name="T44" fmla="*/ 76 w 175"/>
                <a:gd name="T45" fmla="*/ 37 h 102"/>
                <a:gd name="T46" fmla="*/ 95 w 175"/>
                <a:gd name="T47" fmla="*/ 48 h 102"/>
                <a:gd name="T48" fmla="*/ 115 w 175"/>
                <a:gd name="T49" fmla="*/ 60 h 102"/>
                <a:gd name="T50" fmla="*/ 134 w 175"/>
                <a:gd name="T51" fmla="*/ 71 h 102"/>
                <a:gd name="T52" fmla="*/ 143 w 175"/>
                <a:gd name="T53" fmla="*/ 79 h 102"/>
                <a:gd name="T54" fmla="*/ 154 w 175"/>
                <a:gd name="T55" fmla="*/ 82 h 102"/>
                <a:gd name="T56" fmla="*/ 14 w 175"/>
                <a:gd name="T57" fmla="*/ 19 h 102"/>
                <a:gd name="T58" fmla="*/ 33 w 175"/>
                <a:gd name="T59" fmla="*/ 30 h 102"/>
                <a:gd name="T60" fmla="*/ 52 w 175"/>
                <a:gd name="T61" fmla="*/ 42 h 102"/>
                <a:gd name="T62" fmla="*/ 72 w 175"/>
                <a:gd name="T63" fmla="*/ 53 h 102"/>
                <a:gd name="T64" fmla="*/ 91 w 175"/>
                <a:gd name="T65" fmla="*/ 64 h 102"/>
                <a:gd name="T66" fmla="*/ 111 w 175"/>
                <a:gd name="T67" fmla="*/ 76 h 102"/>
                <a:gd name="T68" fmla="*/ 24 w 175"/>
                <a:gd name="T69" fmla="*/ 23 h 102"/>
                <a:gd name="T70" fmla="*/ 43 w 175"/>
                <a:gd name="T71" fmla="*/ 34 h 102"/>
                <a:gd name="T72" fmla="*/ 63 w 175"/>
                <a:gd name="T73" fmla="*/ 45 h 102"/>
                <a:gd name="T74" fmla="*/ 82 w 175"/>
                <a:gd name="T75" fmla="*/ 57 h 102"/>
                <a:gd name="T76" fmla="*/ 102 w 175"/>
                <a:gd name="T77" fmla="*/ 68 h 102"/>
                <a:gd name="T78" fmla="*/ 121 w 175"/>
                <a:gd name="T79" fmla="*/ 79 h 102"/>
                <a:gd name="T80" fmla="*/ 130 w 175"/>
                <a:gd name="T81" fmla="*/ 87 h 102"/>
                <a:gd name="T82" fmla="*/ 141 w 175"/>
                <a:gd name="T83" fmla="*/ 91 h 102"/>
                <a:gd name="T84" fmla="*/ 0 w 175"/>
                <a:gd name="T85" fmla="*/ 28 h 102"/>
                <a:gd name="T86" fmla="*/ 20 w 175"/>
                <a:gd name="T87" fmla="*/ 39 h 102"/>
                <a:gd name="T88" fmla="*/ 40 w 175"/>
                <a:gd name="T89" fmla="*/ 50 h 102"/>
                <a:gd name="T90" fmla="*/ 98 w 175"/>
                <a:gd name="T91" fmla="*/ 84 h 102"/>
                <a:gd name="T92" fmla="*/ 11 w 175"/>
                <a:gd name="T93" fmla="*/ 31 h 102"/>
                <a:gd name="T94" fmla="*/ 30 w 175"/>
                <a:gd name="T95" fmla="*/ 43 h 102"/>
                <a:gd name="T96" fmla="*/ 89 w 175"/>
                <a:gd name="T97" fmla="*/ 77 h 102"/>
                <a:gd name="T98" fmla="*/ 108 w 175"/>
                <a:gd name="T99" fmla="*/ 88 h 102"/>
                <a:gd name="T100" fmla="*/ 117 w 175"/>
                <a:gd name="T101" fmla="*/ 96 h 102"/>
                <a:gd name="T102" fmla="*/ 128 w 175"/>
                <a:gd name="T103" fmla="*/ 9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02">
                  <a:moveTo>
                    <a:pt x="40" y="2"/>
                  </a:moveTo>
                  <a:lnTo>
                    <a:pt x="50" y="8"/>
                  </a:lnTo>
                  <a:lnTo>
                    <a:pt x="50" y="6"/>
                  </a:lnTo>
                  <a:lnTo>
                    <a:pt x="40" y="0"/>
                  </a:lnTo>
                  <a:lnTo>
                    <a:pt x="40" y="2"/>
                  </a:lnTo>
                  <a:close/>
                  <a:moveTo>
                    <a:pt x="59" y="13"/>
                  </a:moveTo>
                  <a:lnTo>
                    <a:pt x="69" y="19"/>
                  </a:lnTo>
                  <a:lnTo>
                    <a:pt x="69" y="17"/>
                  </a:lnTo>
                  <a:lnTo>
                    <a:pt x="59" y="11"/>
                  </a:lnTo>
                  <a:lnTo>
                    <a:pt x="59" y="13"/>
                  </a:lnTo>
                  <a:close/>
                  <a:moveTo>
                    <a:pt x="78" y="25"/>
                  </a:moveTo>
                  <a:lnTo>
                    <a:pt x="89" y="31"/>
                  </a:lnTo>
                  <a:lnTo>
                    <a:pt x="89" y="28"/>
                  </a:lnTo>
                  <a:lnTo>
                    <a:pt x="78" y="22"/>
                  </a:lnTo>
                  <a:lnTo>
                    <a:pt x="78" y="25"/>
                  </a:lnTo>
                  <a:close/>
                  <a:moveTo>
                    <a:pt x="98" y="36"/>
                  </a:moveTo>
                  <a:lnTo>
                    <a:pt x="108" y="42"/>
                  </a:lnTo>
                  <a:lnTo>
                    <a:pt x="108" y="40"/>
                  </a:lnTo>
                  <a:lnTo>
                    <a:pt x="98" y="34"/>
                  </a:lnTo>
                  <a:lnTo>
                    <a:pt x="98" y="36"/>
                  </a:lnTo>
                  <a:close/>
                  <a:moveTo>
                    <a:pt x="117" y="47"/>
                  </a:moveTo>
                  <a:lnTo>
                    <a:pt x="128" y="54"/>
                  </a:lnTo>
                  <a:lnTo>
                    <a:pt x="128" y="51"/>
                  </a:lnTo>
                  <a:lnTo>
                    <a:pt x="117" y="45"/>
                  </a:lnTo>
                  <a:lnTo>
                    <a:pt x="117" y="47"/>
                  </a:lnTo>
                  <a:close/>
                  <a:moveTo>
                    <a:pt x="137" y="59"/>
                  </a:moveTo>
                  <a:lnTo>
                    <a:pt x="147" y="65"/>
                  </a:lnTo>
                  <a:lnTo>
                    <a:pt x="147" y="62"/>
                  </a:lnTo>
                  <a:lnTo>
                    <a:pt x="137" y="57"/>
                  </a:lnTo>
                  <a:lnTo>
                    <a:pt x="137" y="59"/>
                  </a:lnTo>
                  <a:close/>
                  <a:moveTo>
                    <a:pt x="50" y="6"/>
                  </a:moveTo>
                  <a:lnTo>
                    <a:pt x="50" y="8"/>
                  </a:lnTo>
                  <a:lnTo>
                    <a:pt x="59" y="3"/>
                  </a:lnTo>
                  <a:lnTo>
                    <a:pt x="59" y="0"/>
                  </a:lnTo>
                  <a:lnTo>
                    <a:pt x="50" y="6"/>
                  </a:lnTo>
                  <a:close/>
                  <a:moveTo>
                    <a:pt x="69" y="17"/>
                  </a:moveTo>
                  <a:lnTo>
                    <a:pt x="69" y="19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69" y="17"/>
                  </a:lnTo>
                  <a:close/>
                  <a:moveTo>
                    <a:pt x="89" y="28"/>
                  </a:moveTo>
                  <a:lnTo>
                    <a:pt x="89" y="31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89" y="28"/>
                  </a:lnTo>
                  <a:close/>
                  <a:moveTo>
                    <a:pt x="108" y="40"/>
                  </a:moveTo>
                  <a:lnTo>
                    <a:pt x="108" y="42"/>
                  </a:lnTo>
                  <a:lnTo>
                    <a:pt x="117" y="37"/>
                  </a:lnTo>
                  <a:lnTo>
                    <a:pt x="117" y="34"/>
                  </a:lnTo>
                  <a:lnTo>
                    <a:pt x="108" y="40"/>
                  </a:lnTo>
                  <a:close/>
                  <a:moveTo>
                    <a:pt x="128" y="51"/>
                  </a:moveTo>
                  <a:lnTo>
                    <a:pt x="128" y="54"/>
                  </a:lnTo>
                  <a:lnTo>
                    <a:pt x="136" y="48"/>
                  </a:lnTo>
                  <a:lnTo>
                    <a:pt x="136" y="46"/>
                  </a:lnTo>
                  <a:lnTo>
                    <a:pt x="128" y="51"/>
                  </a:lnTo>
                  <a:close/>
                  <a:moveTo>
                    <a:pt x="147" y="62"/>
                  </a:moveTo>
                  <a:lnTo>
                    <a:pt x="147" y="65"/>
                  </a:lnTo>
                  <a:lnTo>
                    <a:pt x="156" y="60"/>
                  </a:lnTo>
                  <a:lnTo>
                    <a:pt x="156" y="57"/>
                  </a:lnTo>
                  <a:lnTo>
                    <a:pt x="147" y="62"/>
                  </a:lnTo>
                  <a:close/>
                  <a:moveTo>
                    <a:pt x="156" y="70"/>
                  </a:moveTo>
                  <a:lnTo>
                    <a:pt x="166" y="76"/>
                  </a:lnTo>
                  <a:lnTo>
                    <a:pt x="166" y="74"/>
                  </a:lnTo>
                  <a:lnTo>
                    <a:pt x="156" y="68"/>
                  </a:lnTo>
                  <a:lnTo>
                    <a:pt x="156" y="70"/>
                  </a:lnTo>
                  <a:close/>
                  <a:moveTo>
                    <a:pt x="166" y="74"/>
                  </a:moveTo>
                  <a:lnTo>
                    <a:pt x="166" y="76"/>
                  </a:lnTo>
                  <a:lnTo>
                    <a:pt x="175" y="71"/>
                  </a:lnTo>
                  <a:lnTo>
                    <a:pt x="175" y="68"/>
                  </a:lnTo>
                  <a:lnTo>
                    <a:pt x="166" y="74"/>
                  </a:lnTo>
                  <a:close/>
                  <a:moveTo>
                    <a:pt x="27" y="11"/>
                  </a:moveTo>
                  <a:lnTo>
                    <a:pt x="37" y="17"/>
                  </a:lnTo>
                  <a:lnTo>
                    <a:pt x="37" y="14"/>
                  </a:lnTo>
                  <a:lnTo>
                    <a:pt x="27" y="8"/>
                  </a:lnTo>
                  <a:lnTo>
                    <a:pt x="27" y="11"/>
                  </a:lnTo>
                  <a:close/>
                  <a:moveTo>
                    <a:pt x="46" y="22"/>
                  </a:moveTo>
                  <a:lnTo>
                    <a:pt x="56" y="28"/>
                  </a:lnTo>
                  <a:lnTo>
                    <a:pt x="56" y="26"/>
                  </a:lnTo>
                  <a:lnTo>
                    <a:pt x="46" y="19"/>
                  </a:lnTo>
                  <a:lnTo>
                    <a:pt x="46" y="22"/>
                  </a:lnTo>
                  <a:close/>
                  <a:moveTo>
                    <a:pt x="65" y="33"/>
                  </a:moveTo>
                  <a:lnTo>
                    <a:pt x="76" y="39"/>
                  </a:lnTo>
                  <a:lnTo>
                    <a:pt x="76" y="37"/>
                  </a:lnTo>
                  <a:lnTo>
                    <a:pt x="65" y="31"/>
                  </a:lnTo>
                  <a:lnTo>
                    <a:pt x="65" y="33"/>
                  </a:lnTo>
                  <a:close/>
                  <a:moveTo>
                    <a:pt x="85" y="45"/>
                  </a:moveTo>
                  <a:lnTo>
                    <a:pt x="95" y="51"/>
                  </a:lnTo>
                  <a:lnTo>
                    <a:pt x="95" y="48"/>
                  </a:lnTo>
                  <a:lnTo>
                    <a:pt x="85" y="42"/>
                  </a:lnTo>
                  <a:lnTo>
                    <a:pt x="85" y="45"/>
                  </a:lnTo>
                  <a:close/>
                  <a:moveTo>
                    <a:pt x="104" y="56"/>
                  </a:moveTo>
                  <a:lnTo>
                    <a:pt x="115" y="62"/>
                  </a:lnTo>
                  <a:lnTo>
                    <a:pt x="115" y="60"/>
                  </a:lnTo>
                  <a:lnTo>
                    <a:pt x="104" y="54"/>
                  </a:lnTo>
                  <a:lnTo>
                    <a:pt x="104" y="56"/>
                  </a:lnTo>
                  <a:close/>
                  <a:moveTo>
                    <a:pt x="124" y="67"/>
                  </a:moveTo>
                  <a:lnTo>
                    <a:pt x="134" y="74"/>
                  </a:lnTo>
                  <a:lnTo>
                    <a:pt x="134" y="71"/>
                  </a:lnTo>
                  <a:lnTo>
                    <a:pt x="124" y="65"/>
                  </a:lnTo>
                  <a:lnTo>
                    <a:pt x="124" y="67"/>
                  </a:lnTo>
                  <a:close/>
                  <a:moveTo>
                    <a:pt x="37" y="14"/>
                  </a:moveTo>
                  <a:lnTo>
                    <a:pt x="37" y="17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37" y="14"/>
                  </a:lnTo>
                  <a:close/>
                  <a:moveTo>
                    <a:pt x="56" y="26"/>
                  </a:moveTo>
                  <a:lnTo>
                    <a:pt x="56" y="28"/>
                  </a:lnTo>
                  <a:lnTo>
                    <a:pt x="65" y="22"/>
                  </a:lnTo>
                  <a:lnTo>
                    <a:pt x="65" y="20"/>
                  </a:lnTo>
                  <a:lnTo>
                    <a:pt x="56" y="26"/>
                  </a:lnTo>
                  <a:close/>
                  <a:moveTo>
                    <a:pt x="76" y="37"/>
                  </a:moveTo>
                  <a:lnTo>
                    <a:pt x="76" y="39"/>
                  </a:lnTo>
                  <a:lnTo>
                    <a:pt x="85" y="34"/>
                  </a:lnTo>
                  <a:lnTo>
                    <a:pt x="85" y="31"/>
                  </a:lnTo>
                  <a:lnTo>
                    <a:pt x="76" y="37"/>
                  </a:lnTo>
                  <a:close/>
                  <a:moveTo>
                    <a:pt x="95" y="48"/>
                  </a:moveTo>
                  <a:lnTo>
                    <a:pt x="95" y="51"/>
                  </a:lnTo>
                  <a:lnTo>
                    <a:pt x="104" y="45"/>
                  </a:lnTo>
                  <a:lnTo>
                    <a:pt x="104" y="43"/>
                  </a:lnTo>
                  <a:lnTo>
                    <a:pt x="95" y="48"/>
                  </a:lnTo>
                  <a:close/>
                  <a:moveTo>
                    <a:pt x="115" y="60"/>
                  </a:moveTo>
                  <a:lnTo>
                    <a:pt x="115" y="62"/>
                  </a:lnTo>
                  <a:lnTo>
                    <a:pt x="123" y="57"/>
                  </a:lnTo>
                  <a:lnTo>
                    <a:pt x="123" y="54"/>
                  </a:lnTo>
                  <a:lnTo>
                    <a:pt x="115" y="60"/>
                  </a:lnTo>
                  <a:close/>
                  <a:moveTo>
                    <a:pt x="134" y="71"/>
                  </a:moveTo>
                  <a:lnTo>
                    <a:pt x="134" y="74"/>
                  </a:lnTo>
                  <a:lnTo>
                    <a:pt x="143" y="68"/>
                  </a:lnTo>
                  <a:lnTo>
                    <a:pt x="143" y="65"/>
                  </a:lnTo>
                  <a:lnTo>
                    <a:pt x="134" y="71"/>
                  </a:lnTo>
                  <a:close/>
                  <a:moveTo>
                    <a:pt x="143" y="79"/>
                  </a:moveTo>
                  <a:lnTo>
                    <a:pt x="154" y="85"/>
                  </a:lnTo>
                  <a:lnTo>
                    <a:pt x="154" y="82"/>
                  </a:lnTo>
                  <a:lnTo>
                    <a:pt x="143" y="76"/>
                  </a:lnTo>
                  <a:lnTo>
                    <a:pt x="143" y="79"/>
                  </a:lnTo>
                  <a:close/>
                  <a:moveTo>
                    <a:pt x="154" y="82"/>
                  </a:moveTo>
                  <a:lnTo>
                    <a:pt x="154" y="85"/>
                  </a:lnTo>
                  <a:lnTo>
                    <a:pt x="162" y="79"/>
                  </a:lnTo>
                  <a:lnTo>
                    <a:pt x="162" y="77"/>
                  </a:lnTo>
                  <a:lnTo>
                    <a:pt x="154" y="82"/>
                  </a:lnTo>
                  <a:close/>
                  <a:moveTo>
                    <a:pt x="14" y="19"/>
                  </a:moveTo>
                  <a:lnTo>
                    <a:pt x="24" y="25"/>
                  </a:lnTo>
                  <a:lnTo>
                    <a:pt x="24" y="23"/>
                  </a:lnTo>
                  <a:lnTo>
                    <a:pt x="14" y="17"/>
                  </a:lnTo>
                  <a:lnTo>
                    <a:pt x="14" y="19"/>
                  </a:lnTo>
                  <a:close/>
                  <a:moveTo>
                    <a:pt x="33" y="30"/>
                  </a:moveTo>
                  <a:lnTo>
                    <a:pt x="43" y="36"/>
                  </a:lnTo>
                  <a:lnTo>
                    <a:pt x="43" y="34"/>
                  </a:lnTo>
                  <a:lnTo>
                    <a:pt x="33" y="28"/>
                  </a:lnTo>
                  <a:lnTo>
                    <a:pt x="33" y="30"/>
                  </a:lnTo>
                  <a:close/>
                  <a:moveTo>
                    <a:pt x="52" y="42"/>
                  </a:moveTo>
                  <a:lnTo>
                    <a:pt x="63" y="48"/>
                  </a:lnTo>
                  <a:lnTo>
                    <a:pt x="63" y="45"/>
                  </a:lnTo>
                  <a:lnTo>
                    <a:pt x="52" y="39"/>
                  </a:lnTo>
                  <a:lnTo>
                    <a:pt x="52" y="42"/>
                  </a:lnTo>
                  <a:close/>
                  <a:moveTo>
                    <a:pt x="72" y="53"/>
                  </a:moveTo>
                  <a:lnTo>
                    <a:pt x="82" y="59"/>
                  </a:lnTo>
                  <a:lnTo>
                    <a:pt x="82" y="57"/>
                  </a:lnTo>
                  <a:lnTo>
                    <a:pt x="72" y="51"/>
                  </a:lnTo>
                  <a:lnTo>
                    <a:pt x="72" y="53"/>
                  </a:lnTo>
                  <a:close/>
                  <a:moveTo>
                    <a:pt x="91" y="64"/>
                  </a:moveTo>
                  <a:lnTo>
                    <a:pt x="102" y="71"/>
                  </a:lnTo>
                  <a:lnTo>
                    <a:pt x="102" y="68"/>
                  </a:lnTo>
                  <a:lnTo>
                    <a:pt x="91" y="62"/>
                  </a:lnTo>
                  <a:lnTo>
                    <a:pt x="91" y="64"/>
                  </a:lnTo>
                  <a:close/>
                  <a:moveTo>
                    <a:pt x="111" y="76"/>
                  </a:moveTo>
                  <a:lnTo>
                    <a:pt x="121" y="82"/>
                  </a:lnTo>
                  <a:lnTo>
                    <a:pt x="121" y="79"/>
                  </a:lnTo>
                  <a:lnTo>
                    <a:pt x="111" y="74"/>
                  </a:lnTo>
                  <a:lnTo>
                    <a:pt x="111" y="76"/>
                  </a:lnTo>
                  <a:close/>
                  <a:moveTo>
                    <a:pt x="24" y="23"/>
                  </a:moveTo>
                  <a:lnTo>
                    <a:pt x="24" y="25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24" y="23"/>
                  </a:lnTo>
                  <a:close/>
                  <a:moveTo>
                    <a:pt x="43" y="34"/>
                  </a:moveTo>
                  <a:lnTo>
                    <a:pt x="43" y="36"/>
                  </a:lnTo>
                  <a:lnTo>
                    <a:pt x="52" y="31"/>
                  </a:lnTo>
                  <a:lnTo>
                    <a:pt x="52" y="28"/>
                  </a:lnTo>
                  <a:lnTo>
                    <a:pt x="43" y="34"/>
                  </a:lnTo>
                  <a:close/>
                  <a:moveTo>
                    <a:pt x="63" y="45"/>
                  </a:moveTo>
                  <a:lnTo>
                    <a:pt x="63" y="48"/>
                  </a:lnTo>
                  <a:lnTo>
                    <a:pt x="71" y="42"/>
                  </a:lnTo>
                  <a:lnTo>
                    <a:pt x="71" y="40"/>
                  </a:lnTo>
                  <a:lnTo>
                    <a:pt x="63" y="45"/>
                  </a:lnTo>
                  <a:close/>
                  <a:moveTo>
                    <a:pt x="82" y="57"/>
                  </a:moveTo>
                  <a:lnTo>
                    <a:pt x="82" y="59"/>
                  </a:lnTo>
                  <a:lnTo>
                    <a:pt x="91" y="54"/>
                  </a:lnTo>
                  <a:lnTo>
                    <a:pt x="91" y="51"/>
                  </a:lnTo>
                  <a:lnTo>
                    <a:pt x="82" y="57"/>
                  </a:lnTo>
                  <a:close/>
                  <a:moveTo>
                    <a:pt x="102" y="68"/>
                  </a:moveTo>
                  <a:lnTo>
                    <a:pt x="102" y="71"/>
                  </a:lnTo>
                  <a:lnTo>
                    <a:pt x="110" y="65"/>
                  </a:lnTo>
                  <a:lnTo>
                    <a:pt x="110" y="62"/>
                  </a:lnTo>
                  <a:lnTo>
                    <a:pt x="102" y="68"/>
                  </a:lnTo>
                  <a:close/>
                  <a:moveTo>
                    <a:pt x="121" y="79"/>
                  </a:moveTo>
                  <a:lnTo>
                    <a:pt x="121" y="82"/>
                  </a:lnTo>
                  <a:lnTo>
                    <a:pt x="130" y="76"/>
                  </a:lnTo>
                  <a:lnTo>
                    <a:pt x="130" y="74"/>
                  </a:lnTo>
                  <a:lnTo>
                    <a:pt x="121" y="79"/>
                  </a:lnTo>
                  <a:close/>
                  <a:moveTo>
                    <a:pt x="130" y="87"/>
                  </a:moveTo>
                  <a:lnTo>
                    <a:pt x="141" y="93"/>
                  </a:lnTo>
                  <a:lnTo>
                    <a:pt x="141" y="91"/>
                  </a:lnTo>
                  <a:lnTo>
                    <a:pt x="130" y="85"/>
                  </a:lnTo>
                  <a:lnTo>
                    <a:pt x="130" y="87"/>
                  </a:lnTo>
                  <a:close/>
                  <a:moveTo>
                    <a:pt x="141" y="91"/>
                  </a:moveTo>
                  <a:lnTo>
                    <a:pt x="141" y="93"/>
                  </a:lnTo>
                  <a:lnTo>
                    <a:pt x="149" y="88"/>
                  </a:lnTo>
                  <a:lnTo>
                    <a:pt x="149" y="85"/>
                  </a:lnTo>
                  <a:lnTo>
                    <a:pt x="141" y="91"/>
                  </a:lnTo>
                  <a:close/>
                  <a:moveTo>
                    <a:pt x="0" y="28"/>
                  </a:moveTo>
                  <a:lnTo>
                    <a:pt x="11" y="33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0" y="28"/>
                  </a:lnTo>
                  <a:close/>
                  <a:moveTo>
                    <a:pt x="20" y="39"/>
                  </a:moveTo>
                  <a:lnTo>
                    <a:pt x="30" y="45"/>
                  </a:lnTo>
                  <a:lnTo>
                    <a:pt x="30" y="43"/>
                  </a:lnTo>
                  <a:lnTo>
                    <a:pt x="20" y="36"/>
                  </a:lnTo>
                  <a:lnTo>
                    <a:pt x="20" y="39"/>
                  </a:lnTo>
                  <a:close/>
                  <a:moveTo>
                    <a:pt x="40" y="50"/>
                  </a:moveTo>
                  <a:lnTo>
                    <a:pt x="89" y="79"/>
                  </a:lnTo>
                  <a:lnTo>
                    <a:pt x="89" y="77"/>
                  </a:lnTo>
                  <a:lnTo>
                    <a:pt x="40" y="48"/>
                  </a:lnTo>
                  <a:lnTo>
                    <a:pt x="40" y="50"/>
                  </a:lnTo>
                  <a:close/>
                  <a:moveTo>
                    <a:pt x="98" y="84"/>
                  </a:moveTo>
                  <a:lnTo>
                    <a:pt x="108" y="91"/>
                  </a:lnTo>
                  <a:lnTo>
                    <a:pt x="108" y="88"/>
                  </a:lnTo>
                  <a:lnTo>
                    <a:pt x="98" y="82"/>
                  </a:lnTo>
                  <a:lnTo>
                    <a:pt x="98" y="84"/>
                  </a:lnTo>
                  <a:close/>
                  <a:moveTo>
                    <a:pt x="11" y="31"/>
                  </a:moveTo>
                  <a:lnTo>
                    <a:pt x="11" y="33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11" y="31"/>
                  </a:lnTo>
                  <a:close/>
                  <a:moveTo>
                    <a:pt x="30" y="43"/>
                  </a:moveTo>
                  <a:lnTo>
                    <a:pt x="30" y="45"/>
                  </a:lnTo>
                  <a:lnTo>
                    <a:pt x="39" y="39"/>
                  </a:lnTo>
                  <a:lnTo>
                    <a:pt x="39" y="37"/>
                  </a:lnTo>
                  <a:lnTo>
                    <a:pt x="30" y="43"/>
                  </a:lnTo>
                  <a:close/>
                  <a:moveTo>
                    <a:pt x="89" y="77"/>
                  </a:moveTo>
                  <a:lnTo>
                    <a:pt x="89" y="79"/>
                  </a:lnTo>
                  <a:lnTo>
                    <a:pt x="98" y="74"/>
                  </a:lnTo>
                  <a:lnTo>
                    <a:pt x="98" y="71"/>
                  </a:lnTo>
                  <a:lnTo>
                    <a:pt x="89" y="77"/>
                  </a:lnTo>
                  <a:close/>
                  <a:moveTo>
                    <a:pt x="108" y="88"/>
                  </a:moveTo>
                  <a:lnTo>
                    <a:pt x="108" y="91"/>
                  </a:lnTo>
                  <a:lnTo>
                    <a:pt x="117" y="85"/>
                  </a:lnTo>
                  <a:lnTo>
                    <a:pt x="117" y="82"/>
                  </a:lnTo>
                  <a:lnTo>
                    <a:pt x="108" y="88"/>
                  </a:lnTo>
                  <a:close/>
                  <a:moveTo>
                    <a:pt x="117" y="96"/>
                  </a:moveTo>
                  <a:lnTo>
                    <a:pt x="128" y="102"/>
                  </a:lnTo>
                  <a:lnTo>
                    <a:pt x="128" y="99"/>
                  </a:lnTo>
                  <a:lnTo>
                    <a:pt x="117" y="93"/>
                  </a:lnTo>
                  <a:lnTo>
                    <a:pt x="117" y="96"/>
                  </a:lnTo>
                  <a:close/>
                  <a:moveTo>
                    <a:pt x="128" y="99"/>
                  </a:moveTo>
                  <a:lnTo>
                    <a:pt x="128" y="102"/>
                  </a:lnTo>
                  <a:lnTo>
                    <a:pt x="136" y="96"/>
                  </a:lnTo>
                  <a:lnTo>
                    <a:pt x="136" y="94"/>
                  </a:lnTo>
                  <a:lnTo>
                    <a:pt x="128" y="99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01" name="Picture 277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" y="2217"/>
              <a:ext cx="15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2" name="Freeform 278"/>
            <p:cNvSpPr>
              <a:spLocks/>
            </p:cNvSpPr>
            <p:nvPr/>
          </p:nvSpPr>
          <p:spPr bwMode="auto">
            <a:xfrm>
              <a:off x="645" y="2219"/>
              <a:ext cx="149" cy="96"/>
            </a:xfrm>
            <a:custGeom>
              <a:avLst/>
              <a:gdLst>
                <a:gd name="T0" fmla="*/ 0 w 149"/>
                <a:gd name="T1" fmla="*/ 11 h 96"/>
                <a:gd name="T2" fmla="*/ 149 w 149"/>
                <a:gd name="T3" fmla="*/ 96 h 96"/>
                <a:gd name="T4" fmla="*/ 149 w 149"/>
                <a:gd name="T5" fmla="*/ 85 h 96"/>
                <a:gd name="T6" fmla="*/ 0 w 149"/>
                <a:gd name="T7" fmla="*/ 0 h 96"/>
                <a:gd name="T8" fmla="*/ 0 w 149"/>
                <a:gd name="T9" fmla="*/ 1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96">
                  <a:moveTo>
                    <a:pt x="0" y="11"/>
                  </a:moveTo>
                  <a:lnTo>
                    <a:pt x="149" y="96"/>
                  </a:lnTo>
                  <a:lnTo>
                    <a:pt x="149" y="85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279"/>
            <p:cNvSpPr>
              <a:spLocks/>
            </p:cNvSpPr>
            <p:nvPr/>
          </p:nvSpPr>
          <p:spPr bwMode="auto">
            <a:xfrm>
              <a:off x="645" y="2173"/>
              <a:ext cx="214" cy="142"/>
            </a:xfrm>
            <a:custGeom>
              <a:avLst/>
              <a:gdLst>
                <a:gd name="T0" fmla="*/ 0 w 214"/>
                <a:gd name="T1" fmla="*/ 46 h 142"/>
                <a:gd name="T2" fmla="*/ 63 w 214"/>
                <a:gd name="T3" fmla="*/ 0 h 142"/>
                <a:gd name="T4" fmla="*/ 214 w 214"/>
                <a:gd name="T5" fmla="*/ 86 h 142"/>
                <a:gd name="T6" fmla="*/ 214 w 214"/>
                <a:gd name="T7" fmla="*/ 105 h 142"/>
                <a:gd name="T8" fmla="*/ 149 w 214"/>
                <a:gd name="T9" fmla="*/ 142 h 142"/>
                <a:gd name="T10" fmla="*/ 0 w 214"/>
                <a:gd name="T11" fmla="*/ 57 h 142"/>
                <a:gd name="T12" fmla="*/ 0 w 214"/>
                <a:gd name="T13" fmla="*/ 4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142">
                  <a:moveTo>
                    <a:pt x="0" y="46"/>
                  </a:moveTo>
                  <a:lnTo>
                    <a:pt x="63" y="0"/>
                  </a:lnTo>
                  <a:lnTo>
                    <a:pt x="214" y="86"/>
                  </a:lnTo>
                  <a:lnTo>
                    <a:pt x="214" y="105"/>
                  </a:lnTo>
                  <a:lnTo>
                    <a:pt x="149" y="142"/>
                  </a:lnTo>
                  <a:lnTo>
                    <a:pt x="0" y="57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1270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04" name="Picture 28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" y="1977"/>
              <a:ext cx="13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4" name="Freeform 281"/>
            <p:cNvSpPr>
              <a:spLocks/>
            </p:cNvSpPr>
            <p:nvPr/>
          </p:nvSpPr>
          <p:spPr bwMode="auto">
            <a:xfrm>
              <a:off x="821" y="1978"/>
              <a:ext cx="125" cy="213"/>
            </a:xfrm>
            <a:custGeom>
              <a:avLst/>
              <a:gdLst>
                <a:gd name="T0" fmla="*/ 0 w 125"/>
                <a:gd name="T1" fmla="*/ 141 h 213"/>
                <a:gd name="T2" fmla="*/ 125 w 125"/>
                <a:gd name="T3" fmla="*/ 213 h 213"/>
                <a:gd name="T4" fmla="*/ 125 w 125"/>
                <a:gd name="T5" fmla="*/ 72 h 213"/>
                <a:gd name="T6" fmla="*/ 0 w 125"/>
                <a:gd name="T7" fmla="*/ 0 h 213"/>
                <a:gd name="T8" fmla="*/ 0 w 125"/>
                <a:gd name="T9" fmla="*/ 14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13">
                  <a:moveTo>
                    <a:pt x="0" y="141"/>
                  </a:moveTo>
                  <a:lnTo>
                    <a:pt x="125" y="213"/>
                  </a:lnTo>
                  <a:lnTo>
                    <a:pt x="125" y="72"/>
                  </a:lnTo>
                  <a:lnTo>
                    <a:pt x="0" y="0"/>
                  </a:lnTo>
                  <a:lnTo>
                    <a:pt x="0" y="141"/>
                  </a:lnTo>
                  <a:close/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Line 282"/>
            <p:cNvSpPr>
              <a:spLocks noChangeShapeType="1"/>
            </p:cNvSpPr>
            <p:nvPr/>
          </p:nvSpPr>
          <p:spPr bwMode="auto">
            <a:xfrm>
              <a:off x="946" y="2191"/>
              <a:ext cx="0" cy="7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Line 283"/>
            <p:cNvSpPr>
              <a:spLocks noChangeShapeType="1"/>
            </p:cNvSpPr>
            <p:nvPr/>
          </p:nvSpPr>
          <p:spPr bwMode="auto">
            <a:xfrm flipH="1" flipV="1">
              <a:off x="818" y="1976"/>
              <a:ext cx="3" cy="2"/>
            </a:xfrm>
            <a:prstGeom prst="lin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08" name="Picture 284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" y="2989"/>
              <a:ext cx="763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7" name="Rectangle 285"/>
            <p:cNvSpPr>
              <a:spLocks noChangeArrowheads="1"/>
            </p:cNvSpPr>
            <p:nvPr/>
          </p:nvSpPr>
          <p:spPr bwMode="auto">
            <a:xfrm>
              <a:off x="2255" y="2990"/>
              <a:ext cx="760" cy="331"/>
            </a:xfrm>
            <a:prstGeom prst="rect">
              <a:avLst/>
            </a:prstGeom>
            <a:noFill/>
            <a:ln w="6350" cap="sq">
              <a:solidFill>
                <a:srgbClr val="38638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Rectangle 286"/>
            <p:cNvSpPr>
              <a:spLocks noChangeArrowheads="1"/>
            </p:cNvSpPr>
            <p:nvPr/>
          </p:nvSpPr>
          <p:spPr bwMode="auto">
            <a:xfrm>
              <a:off x="2326" y="3053"/>
              <a:ext cx="70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386389"/>
                  </a:solidFill>
                  <a:effectLst/>
                  <a:latin typeface="Calibri" panose="020F0502020204030204" pitchFamily="34" charset="0"/>
                </a:rPr>
                <a:t>Государственные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9" name="Rectangle 287"/>
            <p:cNvSpPr>
              <a:spLocks noChangeArrowheads="1"/>
            </p:cNvSpPr>
            <p:nvPr/>
          </p:nvSpPr>
          <p:spPr bwMode="auto">
            <a:xfrm>
              <a:off x="2522" y="3154"/>
              <a:ext cx="28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386389"/>
                  </a:solidFill>
                  <a:effectLst/>
                  <a:latin typeface="Calibri" panose="020F0502020204030204" pitchFamily="34" charset="0"/>
                </a:rPr>
                <a:t>услуги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312" name="Picture 28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" y="3351"/>
              <a:ext cx="763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" name="Rectangle 289"/>
            <p:cNvSpPr>
              <a:spLocks noChangeArrowheads="1"/>
            </p:cNvSpPr>
            <p:nvPr/>
          </p:nvSpPr>
          <p:spPr bwMode="auto">
            <a:xfrm>
              <a:off x="2255" y="3352"/>
              <a:ext cx="760" cy="331"/>
            </a:xfrm>
            <a:prstGeom prst="rect">
              <a:avLst/>
            </a:prstGeom>
            <a:noFill/>
            <a:ln w="6350" cap="sq">
              <a:solidFill>
                <a:srgbClr val="38638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Rectangle 290"/>
            <p:cNvSpPr>
              <a:spLocks noChangeArrowheads="1"/>
            </p:cNvSpPr>
            <p:nvPr/>
          </p:nvSpPr>
          <p:spPr bwMode="auto">
            <a:xfrm>
              <a:off x="2371" y="3415"/>
              <a:ext cx="609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386389"/>
                  </a:solidFill>
                  <a:effectLst/>
                  <a:latin typeface="Calibri" panose="020F0502020204030204" pitchFamily="34" charset="0"/>
                </a:rPr>
                <a:t>Коммерческие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2" name="Rectangle 291"/>
            <p:cNvSpPr>
              <a:spLocks noChangeArrowheads="1"/>
            </p:cNvSpPr>
            <p:nvPr/>
          </p:nvSpPr>
          <p:spPr bwMode="auto">
            <a:xfrm>
              <a:off x="2522" y="3516"/>
              <a:ext cx="28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386389"/>
                  </a:solidFill>
                  <a:effectLst/>
                  <a:latin typeface="Calibri" panose="020F0502020204030204" pitchFamily="34" charset="0"/>
                </a:rPr>
                <a:t>услуги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316" name="Picture 29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" y="1177"/>
              <a:ext cx="763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3" name="Rectangle 293"/>
            <p:cNvSpPr>
              <a:spLocks noChangeArrowheads="1"/>
            </p:cNvSpPr>
            <p:nvPr/>
          </p:nvSpPr>
          <p:spPr bwMode="auto">
            <a:xfrm>
              <a:off x="2255" y="1179"/>
              <a:ext cx="760" cy="331"/>
            </a:xfrm>
            <a:prstGeom prst="rect">
              <a:avLst/>
            </a:prstGeom>
            <a:noFill/>
            <a:ln w="6350" cap="sq">
              <a:solidFill>
                <a:srgbClr val="38638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Rectangle 294"/>
            <p:cNvSpPr>
              <a:spLocks noChangeArrowheads="1"/>
            </p:cNvSpPr>
            <p:nvPr/>
          </p:nvSpPr>
          <p:spPr bwMode="auto">
            <a:xfrm>
              <a:off x="2337" y="1242"/>
              <a:ext cx="68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386389"/>
                  </a:solidFill>
                  <a:effectLst/>
                  <a:latin typeface="Calibri" panose="020F0502020204030204" pitchFamily="34" charset="0"/>
                </a:rPr>
                <a:t>Муниципальные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5" name="Rectangle 295"/>
            <p:cNvSpPr>
              <a:spLocks noChangeArrowheads="1"/>
            </p:cNvSpPr>
            <p:nvPr/>
          </p:nvSpPr>
          <p:spPr bwMode="auto">
            <a:xfrm>
              <a:off x="2519" y="1343"/>
              <a:ext cx="287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rgbClr val="386389"/>
                  </a:solidFill>
                  <a:effectLst/>
                  <a:latin typeface="Calibri" panose="020F0502020204030204" pitchFamily="34" charset="0"/>
                </a:rPr>
                <a:t>власти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6" name="Line 296"/>
            <p:cNvSpPr>
              <a:spLocks noChangeShapeType="1"/>
            </p:cNvSpPr>
            <p:nvPr/>
          </p:nvSpPr>
          <p:spPr bwMode="auto">
            <a:xfrm flipV="1">
              <a:off x="1822" y="1375"/>
              <a:ext cx="421" cy="1022"/>
            </a:xfrm>
            <a:prstGeom prst="line">
              <a:avLst/>
            </a:prstGeom>
            <a:noFill/>
            <a:ln w="7938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297"/>
            <p:cNvSpPr>
              <a:spLocks/>
            </p:cNvSpPr>
            <p:nvPr/>
          </p:nvSpPr>
          <p:spPr bwMode="auto">
            <a:xfrm>
              <a:off x="1806" y="2386"/>
              <a:ext cx="34" cy="41"/>
            </a:xfrm>
            <a:custGeom>
              <a:avLst/>
              <a:gdLst>
                <a:gd name="T0" fmla="*/ 34 w 34"/>
                <a:gd name="T1" fmla="*/ 14 h 41"/>
                <a:gd name="T2" fmla="*/ 3 w 34"/>
                <a:gd name="T3" fmla="*/ 41 h 41"/>
                <a:gd name="T4" fmla="*/ 0 w 34"/>
                <a:gd name="T5" fmla="*/ 0 h 41"/>
                <a:gd name="T6" fmla="*/ 34 w 34"/>
                <a:gd name="T7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1">
                  <a:moveTo>
                    <a:pt x="34" y="14"/>
                  </a:moveTo>
                  <a:lnTo>
                    <a:pt x="3" y="41"/>
                  </a:lnTo>
                  <a:lnTo>
                    <a:pt x="0" y="0"/>
                  </a:lnTo>
                  <a:lnTo>
                    <a:pt x="34" y="14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298"/>
            <p:cNvSpPr>
              <a:spLocks/>
            </p:cNvSpPr>
            <p:nvPr/>
          </p:nvSpPr>
          <p:spPr bwMode="auto">
            <a:xfrm>
              <a:off x="2224" y="1345"/>
              <a:ext cx="34" cy="41"/>
            </a:xfrm>
            <a:custGeom>
              <a:avLst/>
              <a:gdLst>
                <a:gd name="T0" fmla="*/ 0 w 34"/>
                <a:gd name="T1" fmla="*/ 27 h 41"/>
                <a:gd name="T2" fmla="*/ 31 w 34"/>
                <a:gd name="T3" fmla="*/ 0 h 41"/>
                <a:gd name="T4" fmla="*/ 34 w 34"/>
                <a:gd name="T5" fmla="*/ 41 h 41"/>
                <a:gd name="T6" fmla="*/ 0 w 34"/>
                <a:gd name="T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1">
                  <a:moveTo>
                    <a:pt x="0" y="27"/>
                  </a:moveTo>
                  <a:lnTo>
                    <a:pt x="31" y="0"/>
                  </a:lnTo>
                  <a:lnTo>
                    <a:pt x="34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Line 299"/>
            <p:cNvSpPr>
              <a:spLocks noChangeShapeType="1"/>
            </p:cNvSpPr>
            <p:nvPr/>
          </p:nvSpPr>
          <p:spPr bwMode="auto">
            <a:xfrm flipV="1">
              <a:off x="1826" y="1734"/>
              <a:ext cx="412" cy="665"/>
            </a:xfrm>
            <a:prstGeom prst="line">
              <a:avLst/>
            </a:prstGeom>
            <a:noFill/>
            <a:ln w="7938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300"/>
            <p:cNvSpPr>
              <a:spLocks/>
            </p:cNvSpPr>
            <p:nvPr/>
          </p:nvSpPr>
          <p:spPr bwMode="auto">
            <a:xfrm>
              <a:off x="1809" y="2386"/>
              <a:ext cx="35" cy="41"/>
            </a:xfrm>
            <a:custGeom>
              <a:avLst/>
              <a:gdLst>
                <a:gd name="T0" fmla="*/ 35 w 35"/>
                <a:gd name="T1" fmla="*/ 19 h 41"/>
                <a:gd name="T2" fmla="*/ 0 w 35"/>
                <a:gd name="T3" fmla="*/ 41 h 41"/>
                <a:gd name="T4" fmla="*/ 4 w 35"/>
                <a:gd name="T5" fmla="*/ 0 h 41"/>
                <a:gd name="T6" fmla="*/ 35 w 35"/>
                <a:gd name="T7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1">
                  <a:moveTo>
                    <a:pt x="35" y="19"/>
                  </a:moveTo>
                  <a:lnTo>
                    <a:pt x="0" y="41"/>
                  </a:lnTo>
                  <a:lnTo>
                    <a:pt x="4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301"/>
            <p:cNvSpPr>
              <a:spLocks/>
            </p:cNvSpPr>
            <p:nvPr/>
          </p:nvSpPr>
          <p:spPr bwMode="auto">
            <a:xfrm>
              <a:off x="2220" y="1707"/>
              <a:ext cx="35" cy="41"/>
            </a:xfrm>
            <a:custGeom>
              <a:avLst/>
              <a:gdLst>
                <a:gd name="T0" fmla="*/ 0 w 35"/>
                <a:gd name="T1" fmla="*/ 22 h 41"/>
                <a:gd name="T2" fmla="*/ 35 w 35"/>
                <a:gd name="T3" fmla="*/ 0 h 41"/>
                <a:gd name="T4" fmla="*/ 31 w 35"/>
                <a:gd name="T5" fmla="*/ 41 h 41"/>
                <a:gd name="T6" fmla="*/ 0 w 35"/>
                <a:gd name="T7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1">
                  <a:moveTo>
                    <a:pt x="0" y="22"/>
                  </a:moveTo>
                  <a:lnTo>
                    <a:pt x="35" y="0"/>
                  </a:lnTo>
                  <a:lnTo>
                    <a:pt x="31" y="4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Line 302"/>
            <p:cNvSpPr>
              <a:spLocks noChangeShapeType="1"/>
            </p:cNvSpPr>
            <p:nvPr/>
          </p:nvSpPr>
          <p:spPr bwMode="auto">
            <a:xfrm flipV="1">
              <a:off x="1834" y="2089"/>
              <a:ext cx="396" cy="318"/>
            </a:xfrm>
            <a:prstGeom prst="line">
              <a:avLst/>
            </a:prstGeom>
            <a:noFill/>
            <a:ln w="7938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303"/>
            <p:cNvSpPr>
              <a:spLocks/>
            </p:cNvSpPr>
            <p:nvPr/>
          </p:nvSpPr>
          <p:spPr bwMode="auto">
            <a:xfrm>
              <a:off x="1809" y="2389"/>
              <a:ext cx="41" cy="38"/>
            </a:xfrm>
            <a:custGeom>
              <a:avLst/>
              <a:gdLst>
                <a:gd name="T0" fmla="*/ 41 w 41"/>
                <a:gd name="T1" fmla="*/ 29 h 38"/>
                <a:gd name="T2" fmla="*/ 0 w 41"/>
                <a:gd name="T3" fmla="*/ 38 h 38"/>
                <a:gd name="T4" fmla="*/ 18 w 41"/>
                <a:gd name="T5" fmla="*/ 0 h 38"/>
                <a:gd name="T6" fmla="*/ 41 w 41"/>
                <a:gd name="T7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8">
                  <a:moveTo>
                    <a:pt x="41" y="29"/>
                  </a:moveTo>
                  <a:lnTo>
                    <a:pt x="0" y="38"/>
                  </a:lnTo>
                  <a:lnTo>
                    <a:pt x="18" y="0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304"/>
            <p:cNvSpPr>
              <a:spLocks/>
            </p:cNvSpPr>
            <p:nvPr/>
          </p:nvSpPr>
          <p:spPr bwMode="auto">
            <a:xfrm>
              <a:off x="2215" y="2069"/>
              <a:ext cx="40" cy="37"/>
            </a:xfrm>
            <a:custGeom>
              <a:avLst/>
              <a:gdLst>
                <a:gd name="T0" fmla="*/ 0 w 40"/>
                <a:gd name="T1" fmla="*/ 9 h 37"/>
                <a:gd name="T2" fmla="*/ 40 w 40"/>
                <a:gd name="T3" fmla="*/ 0 h 37"/>
                <a:gd name="T4" fmla="*/ 23 w 40"/>
                <a:gd name="T5" fmla="*/ 37 h 37"/>
                <a:gd name="T6" fmla="*/ 0 w 40"/>
                <a:gd name="T7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7">
                  <a:moveTo>
                    <a:pt x="0" y="9"/>
                  </a:moveTo>
                  <a:lnTo>
                    <a:pt x="40" y="0"/>
                  </a:lnTo>
                  <a:lnTo>
                    <a:pt x="23" y="3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Line 305"/>
            <p:cNvSpPr>
              <a:spLocks noChangeShapeType="1"/>
            </p:cNvSpPr>
            <p:nvPr/>
          </p:nvSpPr>
          <p:spPr bwMode="auto">
            <a:xfrm>
              <a:off x="1842" y="2427"/>
              <a:ext cx="381" cy="4"/>
            </a:xfrm>
            <a:prstGeom prst="line">
              <a:avLst/>
            </a:prstGeom>
            <a:noFill/>
            <a:ln w="7938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306"/>
            <p:cNvSpPr>
              <a:spLocks/>
            </p:cNvSpPr>
            <p:nvPr/>
          </p:nvSpPr>
          <p:spPr bwMode="auto">
            <a:xfrm>
              <a:off x="1809" y="2409"/>
              <a:ext cx="37" cy="37"/>
            </a:xfrm>
            <a:custGeom>
              <a:avLst/>
              <a:gdLst>
                <a:gd name="T0" fmla="*/ 37 w 37"/>
                <a:gd name="T1" fmla="*/ 37 h 37"/>
                <a:gd name="T2" fmla="*/ 0 w 37"/>
                <a:gd name="T3" fmla="*/ 18 h 37"/>
                <a:gd name="T4" fmla="*/ 37 w 37"/>
                <a:gd name="T5" fmla="*/ 0 h 37"/>
                <a:gd name="T6" fmla="*/ 37 w 37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7">
                  <a:moveTo>
                    <a:pt x="37" y="37"/>
                  </a:moveTo>
                  <a:lnTo>
                    <a:pt x="0" y="18"/>
                  </a:lnTo>
                  <a:lnTo>
                    <a:pt x="37" y="0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307"/>
            <p:cNvSpPr>
              <a:spLocks/>
            </p:cNvSpPr>
            <p:nvPr/>
          </p:nvSpPr>
          <p:spPr bwMode="auto">
            <a:xfrm>
              <a:off x="2218" y="2412"/>
              <a:ext cx="37" cy="37"/>
            </a:xfrm>
            <a:custGeom>
              <a:avLst/>
              <a:gdLst>
                <a:gd name="T0" fmla="*/ 0 w 37"/>
                <a:gd name="T1" fmla="*/ 0 h 37"/>
                <a:gd name="T2" fmla="*/ 37 w 37"/>
                <a:gd name="T3" fmla="*/ 19 h 37"/>
                <a:gd name="T4" fmla="*/ 0 w 37"/>
                <a:gd name="T5" fmla="*/ 37 h 37"/>
                <a:gd name="T6" fmla="*/ 0 w 37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7">
                  <a:moveTo>
                    <a:pt x="0" y="0"/>
                  </a:moveTo>
                  <a:lnTo>
                    <a:pt x="37" y="19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309"/>
            <p:cNvSpPr>
              <a:spLocks/>
            </p:cNvSpPr>
            <p:nvPr/>
          </p:nvSpPr>
          <p:spPr bwMode="auto">
            <a:xfrm>
              <a:off x="1809" y="2427"/>
              <a:ext cx="40" cy="38"/>
            </a:xfrm>
            <a:custGeom>
              <a:avLst/>
              <a:gdLst>
                <a:gd name="T0" fmla="*/ 17 w 40"/>
                <a:gd name="T1" fmla="*/ 38 h 38"/>
                <a:gd name="T2" fmla="*/ 0 w 40"/>
                <a:gd name="T3" fmla="*/ 0 h 38"/>
                <a:gd name="T4" fmla="*/ 40 w 40"/>
                <a:gd name="T5" fmla="*/ 9 h 38"/>
                <a:gd name="T6" fmla="*/ 17 w 40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8">
                  <a:moveTo>
                    <a:pt x="17" y="38"/>
                  </a:moveTo>
                  <a:lnTo>
                    <a:pt x="0" y="0"/>
                  </a:lnTo>
                  <a:lnTo>
                    <a:pt x="40" y="9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Line 311"/>
            <p:cNvSpPr>
              <a:spLocks noChangeShapeType="1"/>
            </p:cNvSpPr>
            <p:nvPr/>
          </p:nvSpPr>
          <p:spPr bwMode="auto">
            <a:xfrm>
              <a:off x="1826" y="2455"/>
              <a:ext cx="412" cy="673"/>
            </a:xfrm>
            <a:prstGeom prst="line">
              <a:avLst/>
            </a:prstGeom>
            <a:noFill/>
            <a:ln w="7938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312"/>
            <p:cNvSpPr>
              <a:spLocks/>
            </p:cNvSpPr>
            <p:nvPr/>
          </p:nvSpPr>
          <p:spPr bwMode="auto">
            <a:xfrm>
              <a:off x="1809" y="2427"/>
              <a:ext cx="35" cy="41"/>
            </a:xfrm>
            <a:custGeom>
              <a:avLst/>
              <a:gdLst>
                <a:gd name="T0" fmla="*/ 4 w 35"/>
                <a:gd name="T1" fmla="*/ 41 h 41"/>
                <a:gd name="T2" fmla="*/ 0 w 35"/>
                <a:gd name="T3" fmla="*/ 0 h 41"/>
                <a:gd name="T4" fmla="*/ 35 w 35"/>
                <a:gd name="T5" fmla="*/ 22 h 41"/>
                <a:gd name="T6" fmla="*/ 4 w 35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1">
                  <a:moveTo>
                    <a:pt x="4" y="41"/>
                  </a:moveTo>
                  <a:lnTo>
                    <a:pt x="0" y="0"/>
                  </a:lnTo>
                  <a:lnTo>
                    <a:pt x="35" y="22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313"/>
            <p:cNvSpPr>
              <a:spLocks/>
            </p:cNvSpPr>
            <p:nvPr/>
          </p:nvSpPr>
          <p:spPr bwMode="auto">
            <a:xfrm>
              <a:off x="2220" y="3114"/>
              <a:ext cx="35" cy="41"/>
            </a:xfrm>
            <a:custGeom>
              <a:avLst/>
              <a:gdLst>
                <a:gd name="T0" fmla="*/ 31 w 35"/>
                <a:gd name="T1" fmla="*/ 0 h 41"/>
                <a:gd name="T2" fmla="*/ 35 w 35"/>
                <a:gd name="T3" fmla="*/ 41 h 41"/>
                <a:gd name="T4" fmla="*/ 0 w 35"/>
                <a:gd name="T5" fmla="*/ 20 h 41"/>
                <a:gd name="T6" fmla="*/ 31 w 35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1">
                  <a:moveTo>
                    <a:pt x="31" y="0"/>
                  </a:moveTo>
                  <a:lnTo>
                    <a:pt x="35" y="41"/>
                  </a:lnTo>
                  <a:lnTo>
                    <a:pt x="0" y="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Line 314"/>
            <p:cNvSpPr>
              <a:spLocks noChangeShapeType="1"/>
            </p:cNvSpPr>
            <p:nvPr/>
          </p:nvSpPr>
          <p:spPr bwMode="auto">
            <a:xfrm>
              <a:off x="1821" y="2457"/>
              <a:ext cx="422" cy="1031"/>
            </a:xfrm>
            <a:prstGeom prst="line">
              <a:avLst/>
            </a:prstGeom>
            <a:noFill/>
            <a:ln w="7938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315"/>
            <p:cNvSpPr>
              <a:spLocks/>
            </p:cNvSpPr>
            <p:nvPr/>
          </p:nvSpPr>
          <p:spPr bwMode="auto">
            <a:xfrm>
              <a:off x="1806" y="2427"/>
              <a:ext cx="34" cy="41"/>
            </a:xfrm>
            <a:custGeom>
              <a:avLst/>
              <a:gdLst>
                <a:gd name="T0" fmla="*/ 0 w 34"/>
                <a:gd name="T1" fmla="*/ 41 h 41"/>
                <a:gd name="T2" fmla="*/ 3 w 34"/>
                <a:gd name="T3" fmla="*/ 0 h 41"/>
                <a:gd name="T4" fmla="*/ 34 w 34"/>
                <a:gd name="T5" fmla="*/ 27 h 41"/>
                <a:gd name="T6" fmla="*/ 0 w 34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1">
                  <a:moveTo>
                    <a:pt x="0" y="41"/>
                  </a:moveTo>
                  <a:lnTo>
                    <a:pt x="3" y="0"/>
                  </a:lnTo>
                  <a:lnTo>
                    <a:pt x="34" y="2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316"/>
            <p:cNvSpPr>
              <a:spLocks/>
            </p:cNvSpPr>
            <p:nvPr/>
          </p:nvSpPr>
          <p:spPr bwMode="auto">
            <a:xfrm>
              <a:off x="2224" y="3476"/>
              <a:ext cx="34" cy="42"/>
            </a:xfrm>
            <a:custGeom>
              <a:avLst/>
              <a:gdLst>
                <a:gd name="T0" fmla="*/ 34 w 34"/>
                <a:gd name="T1" fmla="*/ 0 h 42"/>
                <a:gd name="T2" fmla="*/ 31 w 34"/>
                <a:gd name="T3" fmla="*/ 42 h 42"/>
                <a:gd name="T4" fmla="*/ 0 w 34"/>
                <a:gd name="T5" fmla="*/ 14 h 42"/>
                <a:gd name="T6" fmla="*/ 34 w 3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2">
                  <a:moveTo>
                    <a:pt x="34" y="0"/>
                  </a:moveTo>
                  <a:lnTo>
                    <a:pt x="31" y="42"/>
                  </a:lnTo>
                  <a:lnTo>
                    <a:pt x="0" y="1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654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Основные задачи подсистемы «Управление городскими системами жизнеобеспечения и ЖКХ»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2155"/>
            <a:ext cx="8363272" cy="5040560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прием, обработка и распределение обращений граждан с жалобами, предложениями по оптимизации и запросами на информирование (системы мониторинга субъективного уровня комфорта);</a:t>
            </a:r>
          </a:p>
          <a:p>
            <a:pPr lvl="0"/>
            <a:r>
              <a:rPr lang="ru-RU" sz="1400" dirty="0"/>
              <a:t>сбор, обработка данных с сенсоров, индивидуальных приборов учета и общедомовых приборов учёта домовых и городских сетей предоставления коммунальных ресурсов;</a:t>
            </a:r>
          </a:p>
          <a:p>
            <a:pPr lvl="0"/>
            <a:r>
              <a:rPr lang="ru-RU" sz="1400" dirty="0"/>
              <a:t>управление устройствами ограничения, распределения, подготовки и контроля потребления коммунальных услуг;</a:t>
            </a:r>
          </a:p>
          <a:p>
            <a:pPr lvl="0"/>
            <a:r>
              <a:rPr lang="ru-RU" sz="1400" dirty="0"/>
              <a:t>мониторинг количественных и качественных характеристик коммунальных ресурсов, учет фактов недопоставки; </a:t>
            </a:r>
          </a:p>
          <a:p>
            <a:pPr lvl="0"/>
            <a:r>
              <a:rPr lang="ru-RU" sz="1400" dirty="0"/>
              <a:t>организация системы обслуживания многоквартирного дома (МКД) на базе технической информации о его </a:t>
            </a:r>
            <a:r>
              <a:rPr lang="ru-RU" sz="1400" dirty="0" smtClean="0"/>
              <a:t>состоянии;  </a:t>
            </a:r>
            <a:endParaRPr lang="ru-RU" sz="1400" dirty="0"/>
          </a:p>
          <a:p>
            <a:pPr lvl="0"/>
            <a:r>
              <a:rPr lang="ru-RU" sz="1400" dirty="0"/>
              <a:t>анализ состояния и прогнозирование необходимых ремонтных работ для обеспечения комфорта и безопасности проживания в МКД;</a:t>
            </a:r>
          </a:p>
          <a:p>
            <a:pPr lvl="0"/>
            <a:r>
              <a:rPr lang="ru-RU" sz="1400" dirty="0" err="1"/>
              <a:t>пообъектный</a:t>
            </a:r>
            <a:r>
              <a:rPr lang="ru-RU" sz="1400" dirty="0"/>
              <a:t> учет затрат и доходов связанный с работами по содержанию МКД для формирования обоснованного тарифа;</a:t>
            </a:r>
          </a:p>
          <a:p>
            <a:pPr lvl="0"/>
            <a:r>
              <a:rPr lang="ru-RU" sz="1400" dirty="0"/>
              <a:t>формирование </a:t>
            </a:r>
            <a:r>
              <a:rPr lang="ru-RU" sz="1400" dirty="0" err="1"/>
              <a:t>безоператорной</a:t>
            </a:r>
            <a:r>
              <a:rPr lang="ru-RU" sz="1400" dirty="0"/>
              <a:t> системы информирования жителей о финансовых, инженерных, нормативных, юридических и прочих характеристиках и аспектах владения и проживания в конкретном МКД;</a:t>
            </a:r>
          </a:p>
          <a:p>
            <a:pPr lvl="0"/>
            <a:r>
              <a:rPr lang="ru-RU" sz="1400" dirty="0"/>
              <a:t>оповещение собственников и жителей МКД о плановых, аварийных  и текущих событиях, работах и </a:t>
            </a:r>
            <a:r>
              <a:rPr lang="ru-RU" sz="1400" dirty="0" smtClean="0"/>
              <a:t>мероприятиях.</a:t>
            </a:r>
            <a:endParaRPr lang="ru-RU" sz="1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559426" cy="5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ЭФФЕКТЫ ОТ ВНЕДРЕНИЯ </a:t>
            </a:r>
            <a:br>
              <a:rPr lang="ru-RU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ИТ-РЕШЕНИЙ В СФЕРУ ЖКХ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1628800"/>
            <a:ext cx="82089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Снижение затрат на содержание систем жизнедеятельности конкретного муниципального образования или района мегаполиса (до 20% в течение 5 лет);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Повышение прибыльности работы управляющих компаний (как следствие – повышение инвестиционной привлекательности бизнеса управляющих компаний);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Повышение прозрачности оказания услуг населению и их качества;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Повышение качества жизни;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Вовлечение населения в управление состоянием ЖКХ на определенной территории – переход к модели «умного управления».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Реализация модели «умного ЖКХ» как неотъемлемой части концепции «умного города» для дальнейшего использования во всех городах Российской Федерации;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Повышение эффективности использования энергоресурсов, высвобождение мощностей для подключения новых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потребителей.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641"/>
            <a:ext cx="8229600" cy="1384995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Участники – разработчики ПО, производители оборудования, системные интеграторы, управляющие компании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388" r="5440"/>
          <a:stretch>
            <a:fillRect/>
          </a:stretch>
        </p:blipFill>
        <p:spPr bwMode="auto">
          <a:xfrm>
            <a:off x="251520" y="1700808"/>
            <a:ext cx="8496944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94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51935"/>
            <a:ext cx="604867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Основные задачи подсистемы </a:t>
            </a:r>
            <a:r>
              <a:rPr lang="ru-RU" sz="2400" b="1" dirty="0" smtClean="0">
                <a:solidFill>
                  <a:schemeClr val="accent1"/>
                </a:solidFill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«</a:t>
            </a:r>
            <a:r>
              <a:rPr lang="ru-RU" sz="2400" b="1" dirty="0">
                <a:solidFill>
                  <a:schemeClr val="accent1"/>
                </a:solidFill>
              </a:rPr>
              <a:t>Управление </a:t>
            </a:r>
            <a:r>
              <a:rPr lang="ru-RU" sz="2400" b="1" dirty="0" smtClean="0">
                <a:solidFill>
                  <a:schemeClr val="accent1"/>
                </a:solidFill>
              </a:rPr>
              <a:t>системами </a:t>
            </a:r>
            <a:r>
              <a:rPr lang="ru-RU" sz="2400" b="1" dirty="0">
                <a:solidFill>
                  <a:schemeClr val="accent1"/>
                </a:solidFill>
              </a:rPr>
              <a:t>транспорта»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63688"/>
            <a:ext cx="7886700" cy="4691415"/>
          </a:xfrm>
        </p:spPr>
        <p:txBody>
          <a:bodyPr>
            <a:noAutofit/>
          </a:bodyPr>
          <a:lstStyle/>
          <a:p>
            <a:pPr lvl="0"/>
            <a:r>
              <a:rPr lang="ru-RU" sz="1600" dirty="0"/>
              <a:t>сбор и обработка данных </a:t>
            </a:r>
            <a:r>
              <a:rPr lang="ru-RU" sz="1600" dirty="0" smtClean="0"/>
              <a:t>из различных </a:t>
            </a:r>
            <a:r>
              <a:rPr lang="ru-RU" sz="1600" dirty="0"/>
              <a:t>источников информации в сфере транспорта и </a:t>
            </a:r>
            <a:r>
              <a:rPr lang="ru-RU" sz="1600" dirty="0" smtClean="0"/>
              <a:t>дорожного хозяйства;</a:t>
            </a:r>
            <a:endParaRPr lang="ru-RU" sz="1600" dirty="0"/>
          </a:p>
          <a:p>
            <a:pPr lvl="0"/>
            <a:r>
              <a:rPr lang="ru-RU" sz="1600" dirty="0"/>
              <a:t>анализ и прогнозирование обстановки в транспортном и дорожном хозяйстве муниципального образования;</a:t>
            </a:r>
          </a:p>
          <a:p>
            <a:pPr lvl="0"/>
            <a:r>
              <a:rPr lang="ru-RU" sz="1600" dirty="0"/>
              <a:t>своевременная поддержка процессов принятия управленческих решений в сфере управления транспортом и дорожным хозяйством в повседневной деятельности муниципального образования;</a:t>
            </a:r>
          </a:p>
          <a:p>
            <a:pPr lvl="0"/>
            <a:r>
              <a:rPr lang="ru-RU" sz="1600" dirty="0"/>
              <a:t>интеграция существующих и перспективных федеральных, региональных и муниципальных информационных систем, обеспечивающих планирование, управление и контроль деятельности отделов/служб управления транспортом и дорожным хозяйством </a:t>
            </a:r>
            <a:r>
              <a:rPr lang="ru-RU" sz="1600" dirty="0" err="1"/>
              <a:t>наукограда</a:t>
            </a:r>
            <a:r>
              <a:rPr lang="ru-RU" sz="1600" dirty="0"/>
              <a:t> Кольцово на базе единой интеграционной платформы с возможностью подключения и управления широким спектром информационных систем и </a:t>
            </a:r>
            <a:r>
              <a:rPr lang="ru-RU" sz="1600" dirty="0" smtClean="0"/>
              <a:t>устройств </a:t>
            </a:r>
            <a:r>
              <a:rPr lang="ru-RU" sz="1600" dirty="0"/>
              <a:t>(видеокамер, датчиков и т.д.);</a:t>
            </a:r>
          </a:p>
          <a:p>
            <a:pPr lvl="0"/>
            <a:r>
              <a:rPr lang="ru-RU" sz="1600" dirty="0"/>
              <a:t>информирование граждан о работе пассажирского транспорта, обеспечение предоставления информации о времени прибытия транспорта на остановочные пункты в режиме реального времени;</a:t>
            </a:r>
          </a:p>
          <a:p>
            <a:pPr lvl="0"/>
            <a:r>
              <a:rPr lang="ru-RU" sz="1600" dirty="0"/>
              <a:t>оповещение и информирование граждан о деятельности, событиях и результатах выполнения мероприятий городскими/региональными </a:t>
            </a:r>
            <a:r>
              <a:rPr lang="ru-RU" sz="1600" dirty="0" smtClean="0"/>
              <a:t>службами</a:t>
            </a:r>
            <a:r>
              <a:rPr lang="ru-RU" sz="16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0688"/>
            <a:ext cx="610388" cy="6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39552" y="875447"/>
            <a:ext cx="8331617" cy="386422"/>
          </a:xfrm>
          <a:prstGeom prst="roundRect">
            <a:avLst>
              <a:gd name="adj" fmla="val 2108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3" tIns="47893" rIns="95783" bIns="47893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АПК «Безопасный город»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118697" y="44450"/>
            <a:ext cx="8197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 smtClean="0">
                <a:solidFill>
                  <a:schemeClr val="accent5">
                    <a:lumMod val="25000"/>
                  </a:schemeClr>
                </a:solidFill>
              </a:rPr>
              <a:t>На территории </a:t>
            </a:r>
            <a:r>
              <a:rPr lang="ru-RU" altLang="ru-RU" sz="2400" b="1" i="1" dirty="0" err="1" smtClean="0">
                <a:solidFill>
                  <a:schemeClr val="accent5">
                    <a:lumMod val="25000"/>
                  </a:schemeClr>
                </a:solidFill>
              </a:rPr>
              <a:t>наукограда</a:t>
            </a:r>
            <a:r>
              <a:rPr lang="ru-RU" altLang="ru-RU" sz="2400" b="1" i="1" dirty="0" smtClean="0">
                <a:solidFill>
                  <a:schemeClr val="accent5">
                    <a:lumMod val="25000"/>
                  </a:schemeClr>
                </a:solidFill>
              </a:rPr>
              <a:t> Кольцово внедрены </a:t>
            </a:r>
            <a:r>
              <a:rPr lang="ru-RU" altLang="ru-RU" sz="2400" b="1" i="1" dirty="0" smtClean="0">
                <a:solidFill>
                  <a:schemeClr val="accent5">
                    <a:lumMod val="25000"/>
                  </a:schemeClr>
                </a:solidFill>
              </a:rPr>
              <a:t>отдельные элементы </a:t>
            </a:r>
            <a:r>
              <a:rPr lang="ru-RU" altLang="ru-RU" sz="2400" b="1" i="1" dirty="0" smtClean="0">
                <a:solidFill>
                  <a:schemeClr val="accent5">
                    <a:lumMod val="25000"/>
                  </a:schemeClr>
                </a:solidFill>
              </a:rPr>
              <a:t>«Умного города»</a:t>
            </a:r>
            <a:endParaRPr lang="ru-RU" altLang="ru-RU" sz="24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174" name="TextBox 15"/>
          <p:cNvSpPr txBox="1">
            <a:spLocks noChangeArrowheads="1"/>
          </p:cNvSpPr>
          <p:nvPr/>
        </p:nvSpPr>
        <p:spPr bwMode="auto">
          <a:xfrm>
            <a:off x="116817" y="5300124"/>
            <a:ext cx="3921369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Локальные системы</a:t>
            </a:r>
          </a:p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оповещения – 4 объекта</a:t>
            </a:r>
          </a:p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Территориальная система экстренного оповещения – 5 элементов</a:t>
            </a:r>
          </a:p>
        </p:txBody>
      </p:sp>
      <p:pic>
        <p:nvPicPr>
          <p:cNvPr id="22" name="Picture 6" descr="C:\Users\a.kem\Desktop\Текущие документы\Для доклада Губернатору на 18.03.15\фото АПК\n8898_big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1520" y="3573015"/>
            <a:ext cx="2592288" cy="172710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6" name="Рисунок 22" descr="вид Вознесенской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136" y="1557339"/>
            <a:ext cx="5435111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23" descr="ВЕБКА_перекресток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13" y="5013325"/>
            <a:ext cx="2551234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Рисунок 24" descr="ВЕБКА_Проспект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58" y="5157788"/>
            <a:ext cx="2214196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697" y="1438276"/>
            <a:ext cx="3537439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Уличное видеонаблюдение 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182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камеры</a:t>
            </a:r>
          </a:p>
          <a:p>
            <a:pPr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контролируется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объектов</a:t>
            </a:r>
          </a:p>
          <a:p>
            <a:pPr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(мест массового пребывания граждан,</a:t>
            </a:r>
          </a:p>
          <a:p>
            <a:pPr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проведения митингов, торгово-развлекательные комплексы,</a:t>
            </a:r>
          </a:p>
          <a:p>
            <a:pPr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объекты культуры и жилые зоны)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835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25" b="1" dirty="0">
                <a:solidFill>
                  <a:schemeClr val="accent1"/>
                </a:solidFill>
              </a:rPr>
              <a:t>Основные задачи подсистемы «Предоставление электронных сервисов и государственных муниципальных услуг»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838" y="2564904"/>
            <a:ext cx="7861962" cy="367240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Предоставление единой, удобной технологии информирования и представления </a:t>
            </a:r>
            <a:r>
              <a:rPr lang="ru-RU" dirty="0" smtClean="0"/>
              <a:t>сервисов;</a:t>
            </a:r>
            <a:endParaRPr lang="ru-RU" dirty="0"/>
          </a:p>
          <a:p>
            <a:pPr lvl="0"/>
            <a:r>
              <a:rPr lang="ru-RU" dirty="0"/>
              <a:t>Интеграция с системами предоставления государственных и муниципальных услуг в электронном виде;</a:t>
            </a:r>
          </a:p>
          <a:p>
            <a:pPr lvl="0"/>
            <a:r>
              <a:rPr lang="ru-RU" dirty="0"/>
              <a:t>Предоставление сервисов информационного </a:t>
            </a:r>
            <a:r>
              <a:rPr lang="ru-RU" dirty="0" smtClean="0"/>
              <a:t>взаимодействия;</a:t>
            </a:r>
            <a:endParaRPr lang="ru-RU" dirty="0"/>
          </a:p>
          <a:p>
            <a:pPr lvl="0"/>
            <a:r>
              <a:rPr lang="ru-RU" dirty="0" smtClean="0"/>
              <a:t>Единый </a:t>
            </a:r>
            <a:r>
              <a:rPr lang="ru-RU" dirty="0"/>
              <a:t>центр обработки обращений граждан;</a:t>
            </a:r>
          </a:p>
          <a:p>
            <a:pPr lvl="0"/>
            <a:r>
              <a:rPr lang="ru-RU" dirty="0"/>
              <a:t>Геоинформационные сервисы для граждан и бизнеса.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4" y="1484784"/>
            <a:ext cx="1525343" cy="7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Основные задачи подсистемы «Управление городом/муниципальное управление»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636912"/>
            <a:ext cx="7886700" cy="23687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Представление разнородной информации в иерархическом виде;</a:t>
            </a:r>
          </a:p>
          <a:p>
            <a:pPr lvl="0"/>
            <a:r>
              <a:rPr lang="ru-RU" dirty="0"/>
              <a:t>Корреляция разнородных событий;</a:t>
            </a:r>
          </a:p>
          <a:p>
            <a:pPr lvl="0"/>
            <a:r>
              <a:rPr lang="ru-RU" dirty="0"/>
              <a:t>Оперативное моделирование ситуаций;</a:t>
            </a:r>
          </a:p>
          <a:p>
            <a:pPr lvl="0"/>
            <a:r>
              <a:rPr lang="ru-RU" dirty="0"/>
              <a:t>Стратегическое моделирование </a:t>
            </a:r>
            <a:r>
              <a:rPr lang="ru-RU" dirty="0" smtClean="0"/>
              <a:t>развития муниципального образования.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484784"/>
            <a:ext cx="3312369" cy="6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Пилотный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проект на базе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Наукограда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Кольцово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ПОЧЕМУ КОЛЬЦОВО ?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0647" y="2060848"/>
            <a:ext cx="822960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Кольцово можно рассматривать как модельный район большого города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Самостоятельный муниципалитет</a:t>
            </a:r>
          </a:p>
          <a:p>
            <a:pPr marL="742950" lvl="0" indent="-742950">
              <a:spcBef>
                <a:spcPct val="0"/>
              </a:spcBef>
              <a:buFontTx/>
              <a:buAutoNum type="arabicPeriod"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Заинтересованность </a:t>
            </a:r>
            <a:r>
              <a:rPr lang="ru-RU" sz="4400" dirty="0" smtClean="0">
                <a:ea typeface="+mj-ea"/>
                <a:cs typeface="+mj-cs"/>
              </a:rPr>
              <a:t>администрации </a:t>
            </a:r>
            <a:r>
              <a:rPr lang="ru-RU" sz="4400" dirty="0" smtClean="0"/>
              <a:t>во внедрении </a:t>
            </a:r>
            <a:r>
              <a:rPr lang="ru-RU" sz="4400" dirty="0"/>
              <a:t>передовых технологий </a:t>
            </a:r>
            <a:endParaRPr kumimoji="0" lang="ru-RU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Централизованное жилищное строительство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Понятная структура ЖКХ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4400" baseline="0" dirty="0" smtClean="0">
                <a:latin typeface="+mj-lt"/>
                <a:ea typeface="+mj-ea"/>
                <a:cs typeface="+mj-cs"/>
              </a:rPr>
              <a:t>Кольцово – база объединённого кластера ИТ+БИО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Возможность привлечения федеральной программы развития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наукоградов</a:t>
            </a:r>
            <a:endParaRPr kumimoji="0" lang="ru-RU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 descr="E:\ИТ Сиб Инициатива\кольцов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913274"/>
            <a:ext cx="2736304" cy="1825093"/>
          </a:xfrm>
          <a:prstGeom prst="rect">
            <a:avLst/>
          </a:prstGeom>
          <a:noFill/>
        </p:spPr>
      </p:pic>
      <p:pic>
        <p:nvPicPr>
          <p:cNvPr id="28675" name="Picture 3" descr="E:\ИТ Сиб Инициатива\кольцово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09120"/>
            <a:ext cx="2952328" cy="2212529"/>
          </a:xfrm>
          <a:prstGeom prst="rect">
            <a:avLst/>
          </a:prstGeom>
          <a:noFill/>
        </p:spPr>
      </p:pic>
      <p:pic>
        <p:nvPicPr>
          <p:cNvPr id="4098" name="Picture 2" descr="http://www.megansk.ru/files/Node/261017/kolz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10175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МАСШТАБИРОВАНИЕ ИТ-РЕШЕНИЙ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97093174"/>
              </p:ext>
            </p:extLst>
          </p:nvPr>
        </p:nvGraphicFramePr>
        <p:xfrm>
          <a:off x="611560" y="1988840"/>
          <a:ext cx="77048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4797152"/>
            <a:ext cx="1571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Работает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284984"/>
            <a:ext cx="4942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Эскизный проект и внедрение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2584175"/>
            <a:ext cx="4884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Проектирование и внедрение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Скругленный прямоугольник 215"/>
          <p:cNvSpPr/>
          <p:nvPr/>
        </p:nvSpPr>
        <p:spPr>
          <a:xfrm>
            <a:off x="6508325" y="2231270"/>
            <a:ext cx="2155618" cy="659865"/>
          </a:xfrm>
          <a:prstGeom prst="round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6485279" y="5704152"/>
            <a:ext cx="2155618" cy="659865"/>
          </a:xfrm>
          <a:prstGeom prst="roundRect">
            <a:avLst/>
          </a:prstGeom>
          <a:solidFill>
            <a:srgbClr val="00B050">
              <a:alpha val="7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6486474" y="4821761"/>
            <a:ext cx="2155618" cy="659865"/>
          </a:xfrm>
          <a:prstGeom prst="roundRect">
            <a:avLst/>
          </a:prstGeom>
          <a:solidFill>
            <a:schemeClr val="tx1">
              <a:lumMod val="65000"/>
              <a:lumOff val="35000"/>
              <a:alpha val="74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6498380" y="3922315"/>
            <a:ext cx="2155618" cy="679283"/>
          </a:xfrm>
          <a:prstGeom prst="roundRect">
            <a:avLst/>
          </a:prstGeom>
          <a:solidFill>
            <a:schemeClr val="accent6">
              <a:lumMod val="75000"/>
              <a:alpha val="7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6498380" y="1399379"/>
            <a:ext cx="2157579" cy="66146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493064" y="1986705"/>
            <a:ext cx="1670298" cy="1154263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7000">
                <a:schemeClr val="accent1">
                  <a:tint val="44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1773318" y="332656"/>
            <a:ext cx="4238842" cy="6681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3064" y="2048841"/>
            <a:ext cx="1678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Проблемы Сибири</a:t>
            </a:r>
            <a:endParaRPr lang="ru-RU" sz="1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971752" y="466654"/>
            <a:ext cx="379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Актуальность для Сибири 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299" y="5510386"/>
            <a:ext cx="150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МОНОГОРОДА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23454" y="4790306"/>
            <a:ext cx="95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КЛИМАТ</a:t>
            </a:r>
            <a:endParaRPr lang="ru-RU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920070" y="2337136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ЛОГИСТИКА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34878" y="5346045"/>
            <a:ext cx="158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Техническая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интеллигенция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40565" y="5900151"/>
            <a:ext cx="1355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ИННОВАЦИИ</a:t>
            </a:r>
            <a:endParaRPr lang="ru-RU" sz="1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254443" y="4420693"/>
            <a:ext cx="197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Ресурсосбережение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86474" y="5029578"/>
            <a:ext cx="2287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КОМФОРТ ПРОЖИВАНИЯ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1030" y="4067615"/>
            <a:ext cx="1194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МИГРАЦИЯ</a:t>
            </a:r>
            <a:endParaRPr lang="ru-RU" sz="16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414466" y="3304154"/>
            <a:ext cx="190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В</a:t>
            </a:r>
            <a:r>
              <a:rPr lang="ru-RU" sz="1600" b="1" dirty="0" smtClean="0">
                <a:solidFill>
                  <a:srgbClr val="0070C0"/>
                </a:solidFill>
              </a:rPr>
              <a:t>остребованность 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кадров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9867" y="3305107"/>
            <a:ext cx="1496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УДАЛЕННОСТЬ</a:t>
            </a:r>
            <a:endParaRPr lang="ru-RU" sz="16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3419872" y="2385006"/>
            <a:ext cx="1675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Д</a:t>
            </a:r>
            <a:r>
              <a:rPr lang="ru-RU" sz="1600" b="1" dirty="0" smtClean="0">
                <a:solidFill>
                  <a:srgbClr val="0070C0"/>
                </a:solidFill>
              </a:rPr>
              <a:t>истанционные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сервисы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71863" y="1565770"/>
            <a:ext cx="2048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СИСТЕМЫ УПРАВЛЕНИЯ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493064" y="3216965"/>
            <a:ext cx="1670298" cy="539233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516247" y="3959760"/>
            <a:ext cx="1670298" cy="53923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525438" y="4689967"/>
            <a:ext cx="1670298" cy="539233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539552" y="5410047"/>
            <a:ext cx="1670298" cy="53923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3254443" y="5274037"/>
            <a:ext cx="1974823" cy="74725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3278174" y="4261751"/>
            <a:ext cx="1951091" cy="731814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4" name="Соединительная линия уступом 173"/>
          <p:cNvCxnSpPr>
            <a:stCxn id="167" idx="3"/>
          </p:cNvCxnSpPr>
          <p:nvPr/>
        </p:nvCxnSpPr>
        <p:spPr>
          <a:xfrm flipV="1">
            <a:off x="2195736" y="4324159"/>
            <a:ext cx="1058707" cy="635425"/>
          </a:xfrm>
          <a:prstGeom prst="bentConnector3">
            <a:avLst>
              <a:gd name="adj1" fmla="val 75799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Соединительная линия уступом 174"/>
          <p:cNvCxnSpPr/>
          <p:nvPr/>
        </p:nvCxnSpPr>
        <p:spPr>
          <a:xfrm flipV="1">
            <a:off x="2195736" y="2548623"/>
            <a:ext cx="1082438" cy="2248529"/>
          </a:xfrm>
          <a:prstGeom prst="bentConnector3">
            <a:avLst>
              <a:gd name="adj1" fmla="val 65359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Соединительная линия уступом 180"/>
          <p:cNvCxnSpPr/>
          <p:nvPr/>
        </p:nvCxnSpPr>
        <p:spPr>
          <a:xfrm flipV="1">
            <a:off x="2171853" y="2701166"/>
            <a:ext cx="1106321" cy="789158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Соединительная линия уступом 183"/>
          <p:cNvCxnSpPr>
            <a:stCxn id="165" idx="3"/>
            <a:endCxn id="172" idx="1"/>
          </p:cNvCxnSpPr>
          <p:nvPr/>
        </p:nvCxnSpPr>
        <p:spPr>
          <a:xfrm>
            <a:off x="2163362" y="3486582"/>
            <a:ext cx="1114812" cy="1141076"/>
          </a:xfrm>
          <a:prstGeom prst="bentConnector3">
            <a:avLst>
              <a:gd name="adj1" fmla="val 38282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Соединительная линия уступом 188"/>
          <p:cNvCxnSpPr>
            <a:stCxn id="166" idx="3"/>
          </p:cNvCxnSpPr>
          <p:nvPr/>
        </p:nvCxnSpPr>
        <p:spPr>
          <a:xfrm flipV="1">
            <a:off x="2186545" y="3615253"/>
            <a:ext cx="1067898" cy="614124"/>
          </a:xfrm>
          <a:prstGeom prst="bentConnector3">
            <a:avLst>
              <a:gd name="adj1" fmla="val 24424"/>
            </a:avLst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Соединительная линия уступом 190"/>
          <p:cNvCxnSpPr>
            <a:stCxn id="168" idx="3"/>
          </p:cNvCxnSpPr>
          <p:nvPr/>
        </p:nvCxnSpPr>
        <p:spPr>
          <a:xfrm flipV="1">
            <a:off x="2209850" y="5410047"/>
            <a:ext cx="1044593" cy="269617"/>
          </a:xfrm>
          <a:prstGeom prst="bentConnector3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Прямоугольник 192"/>
          <p:cNvSpPr/>
          <p:nvPr/>
        </p:nvSpPr>
        <p:spPr>
          <a:xfrm>
            <a:off x="3254443" y="1261291"/>
            <a:ext cx="1949119" cy="823408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7000">
                <a:schemeClr val="accent1">
                  <a:tint val="44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39641" y="1340768"/>
            <a:ext cx="1774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Потенциалы Сибири</a:t>
            </a:r>
            <a:endParaRPr lang="ru-RU" sz="1400" dirty="0"/>
          </a:p>
        </p:txBody>
      </p:sp>
      <p:sp>
        <p:nvSpPr>
          <p:cNvPr id="194" name="Скругленный прямоугольник 193"/>
          <p:cNvSpPr/>
          <p:nvPr/>
        </p:nvSpPr>
        <p:spPr>
          <a:xfrm>
            <a:off x="3278174" y="3272586"/>
            <a:ext cx="1925388" cy="72341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Скругленный прямоугольник 194"/>
          <p:cNvSpPr/>
          <p:nvPr/>
        </p:nvSpPr>
        <p:spPr>
          <a:xfrm>
            <a:off x="3278174" y="2380320"/>
            <a:ext cx="1949886" cy="661469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Прямоугольник 206"/>
          <p:cNvSpPr/>
          <p:nvPr/>
        </p:nvSpPr>
        <p:spPr>
          <a:xfrm>
            <a:off x="6508325" y="332656"/>
            <a:ext cx="2135728" cy="1008112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7000">
                <a:schemeClr val="accent1">
                  <a:tint val="44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TextBox 207"/>
          <p:cNvSpPr txBox="1"/>
          <p:nvPr/>
        </p:nvSpPr>
        <p:spPr>
          <a:xfrm>
            <a:off x="6657308" y="404664"/>
            <a:ext cx="2019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Перспективы Сибири</a:t>
            </a:r>
            <a:endParaRPr lang="ru-RU" sz="1400" dirty="0"/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6498380" y="3051323"/>
            <a:ext cx="2155618" cy="670980"/>
          </a:xfrm>
          <a:prstGeom prst="roundRect">
            <a:avLst/>
          </a:prstGeom>
          <a:solidFill>
            <a:srgbClr val="7030A0">
              <a:alpha val="7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7123681" y="3243750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КАДРЫ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85757" y="4047003"/>
            <a:ext cx="1540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АГЛОМЕРАЦИЯ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218" name="Соединительная линия уступом 217"/>
          <p:cNvCxnSpPr/>
          <p:nvPr/>
        </p:nvCxnSpPr>
        <p:spPr>
          <a:xfrm flipV="1">
            <a:off x="5229266" y="1865636"/>
            <a:ext cx="1256013" cy="915292"/>
          </a:xfrm>
          <a:prstGeom prst="bentConnector3">
            <a:avLst>
              <a:gd name="adj1" fmla="val 20691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Соединительная линия уступом 219"/>
          <p:cNvCxnSpPr>
            <a:stCxn id="195" idx="3"/>
          </p:cNvCxnSpPr>
          <p:nvPr/>
        </p:nvCxnSpPr>
        <p:spPr>
          <a:xfrm flipV="1">
            <a:off x="5228060" y="2506414"/>
            <a:ext cx="1280265" cy="204641"/>
          </a:xfrm>
          <a:prstGeom prst="bentConnector3">
            <a:avLst>
              <a:gd name="adj1" fmla="val 65769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Соединительная линия уступом 223"/>
          <p:cNvCxnSpPr>
            <a:stCxn id="195" idx="3"/>
            <a:endCxn id="49" idx="1"/>
          </p:cNvCxnSpPr>
          <p:nvPr/>
        </p:nvCxnSpPr>
        <p:spPr>
          <a:xfrm>
            <a:off x="5228060" y="2711055"/>
            <a:ext cx="1258414" cy="2472412"/>
          </a:xfrm>
          <a:prstGeom prst="bentConnector3">
            <a:avLst>
              <a:gd name="adj1" fmla="val 59437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Соединительная линия уступом 228"/>
          <p:cNvCxnSpPr>
            <a:stCxn id="195" idx="3"/>
            <a:endCxn id="215" idx="1"/>
          </p:cNvCxnSpPr>
          <p:nvPr/>
        </p:nvCxnSpPr>
        <p:spPr>
          <a:xfrm>
            <a:off x="5228060" y="2711055"/>
            <a:ext cx="1257219" cy="3323030"/>
          </a:xfrm>
          <a:prstGeom prst="bentConnector3">
            <a:avLst>
              <a:gd name="adj1" fmla="val 36776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Соединительная линия уступом 238"/>
          <p:cNvCxnSpPr>
            <a:stCxn id="194" idx="3"/>
            <a:endCxn id="210" idx="1"/>
          </p:cNvCxnSpPr>
          <p:nvPr/>
        </p:nvCxnSpPr>
        <p:spPr>
          <a:xfrm flipV="1">
            <a:off x="5203562" y="3386813"/>
            <a:ext cx="1294818" cy="247479"/>
          </a:xfrm>
          <a:prstGeom prst="bentConnector3">
            <a:avLst>
              <a:gd name="adj1" fmla="val 19734"/>
            </a:avLst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Соединительная линия уступом 240"/>
          <p:cNvCxnSpPr/>
          <p:nvPr/>
        </p:nvCxnSpPr>
        <p:spPr>
          <a:xfrm>
            <a:off x="5220072" y="3501008"/>
            <a:ext cx="1164113" cy="1555152"/>
          </a:xfrm>
          <a:prstGeom prst="bent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Соединительная линия уступом 244"/>
          <p:cNvCxnSpPr/>
          <p:nvPr/>
        </p:nvCxnSpPr>
        <p:spPr>
          <a:xfrm>
            <a:off x="5203562" y="3693503"/>
            <a:ext cx="1281717" cy="2399793"/>
          </a:xfrm>
          <a:prstGeom prst="bentConnector3">
            <a:avLst>
              <a:gd name="adj1" fmla="val 70383"/>
            </a:avLst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Соединительная линия уступом 249"/>
          <p:cNvCxnSpPr>
            <a:stCxn id="172" idx="3"/>
            <a:endCxn id="209" idx="1"/>
          </p:cNvCxnSpPr>
          <p:nvPr/>
        </p:nvCxnSpPr>
        <p:spPr>
          <a:xfrm flipV="1">
            <a:off x="5229265" y="1730114"/>
            <a:ext cx="1269115" cy="2897544"/>
          </a:xfrm>
          <a:prstGeom prst="bentConnector3">
            <a:avLst>
              <a:gd name="adj1" fmla="val 14443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Соединительная линия уступом 252"/>
          <p:cNvCxnSpPr>
            <a:stCxn id="46" idx="3"/>
          </p:cNvCxnSpPr>
          <p:nvPr/>
        </p:nvCxnSpPr>
        <p:spPr>
          <a:xfrm>
            <a:off x="5228060" y="4589970"/>
            <a:ext cx="1156125" cy="684067"/>
          </a:xfrm>
          <a:prstGeom prst="bentConnector3">
            <a:avLst>
              <a:gd name="adj1" fmla="val 26375"/>
            </a:avLst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Соединительная линия уступом 254"/>
          <p:cNvCxnSpPr/>
          <p:nvPr/>
        </p:nvCxnSpPr>
        <p:spPr>
          <a:xfrm>
            <a:off x="5220072" y="4725144"/>
            <a:ext cx="1265207" cy="1123796"/>
          </a:xfrm>
          <a:prstGeom prst="bentConnector3">
            <a:avLst>
              <a:gd name="adj1" fmla="val 12456"/>
            </a:avLst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Соединительная линия уступом 257"/>
          <p:cNvCxnSpPr>
            <a:stCxn id="195" idx="3"/>
            <a:endCxn id="211" idx="1"/>
          </p:cNvCxnSpPr>
          <p:nvPr/>
        </p:nvCxnSpPr>
        <p:spPr>
          <a:xfrm>
            <a:off x="5228060" y="2711055"/>
            <a:ext cx="1270320" cy="1550902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Соединительная линия уступом 261"/>
          <p:cNvCxnSpPr>
            <a:stCxn id="171" idx="3"/>
          </p:cNvCxnSpPr>
          <p:nvPr/>
        </p:nvCxnSpPr>
        <p:spPr>
          <a:xfrm>
            <a:off x="5229266" y="5647663"/>
            <a:ext cx="1154919" cy="591042"/>
          </a:xfrm>
          <a:prstGeom prst="bentConnector3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Соединительная линия уступом 262"/>
          <p:cNvCxnSpPr/>
          <p:nvPr/>
        </p:nvCxnSpPr>
        <p:spPr>
          <a:xfrm flipV="1">
            <a:off x="5229266" y="3212976"/>
            <a:ext cx="1269114" cy="2260850"/>
          </a:xfrm>
          <a:prstGeom prst="bentConnector3">
            <a:avLst>
              <a:gd name="adj1" fmla="val 30350"/>
            </a:avLst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Соединительная линия уступом 267"/>
          <p:cNvCxnSpPr/>
          <p:nvPr/>
        </p:nvCxnSpPr>
        <p:spPr>
          <a:xfrm flipV="1">
            <a:off x="5229266" y="1599683"/>
            <a:ext cx="1269114" cy="3917549"/>
          </a:xfrm>
          <a:prstGeom prst="bentConnector3">
            <a:avLst>
              <a:gd name="adj1" fmla="val 78071"/>
            </a:avLst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Соединительная линия уступом 271"/>
          <p:cNvCxnSpPr/>
          <p:nvPr/>
        </p:nvCxnSpPr>
        <p:spPr>
          <a:xfrm flipV="1">
            <a:off x="5228060" y="2348880"/>
            <a:ext cx="1280265" cy="2028767"/>
          </a:xfrm>
          <a:prstGeom prst="bentConnector3">
            <a:avLst>
              <a:gd name="adj1" fmla="val 25883"/>
            </a:avLst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9" name="Рисунок 2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6" y="332656"/>
            <a:ext cx="92947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Объединяющей</a:t>
            </a:r>
            <a:r>
              <a:rPr lang="ru-RU" b="1" dirty="0" smtClean="0">
                <a:solidFill>
                  <a:schemeClr val="accent1"/>
                </a:solidFill>
              </a:rPr>
              <a:t> идеей разработанного эскизного проекта является то, что Система позволяет активно участвовать населению во всех процессах – 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жители города не просто платят за ресурсы и услуги, но и активно преобразуют жизненную среду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08747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СПАСИБО ЗА ВАШЕ ВНИМАНИЕ!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0888"/>
            <a:ext cx="422910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17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414" y="465324"/>
            <a:ext cx="8229600" cy="153661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Цели и задачи проекта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«Интегрированная сервисная информационно-коммуникационная технологическая система «Умный город» на базе рабочего поселка Кольцово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08057"/>
            <a:ext cx="8229600" cy="410445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Целью осуществления проекта </a:t>
            </a:r>
            <a:r>
              <a:rPr lang="ru-RU" sz="2000" dirty="0" smtClean="0"/>
              <a:t>является предложение, обоснование и отработка типовых </a:t>
            </a:r>
            <a:r>
              <a:rPr lang="ru-RU" sz="2000" dirty="0" err="1" smtClean="0"/>
              <a:t>ИКТ-решений</a:t>
            </a:r>
            <a:r>
              <a:rPr lang="ru-RU" sz="2000" dirty="0" smtClean="0"/>
              <a:t>, которые станут основой для внедрения систем «Умный город» в РФ, в городе Новосибирске и в других муниципальных образованиях Новосибирской области.</a:t>
            </a:r>
          </a:p>
          <a:p>
            <a:r>
              <a:rPr lang="ru-RU" sz="2000" b="1" dirty="0" smtClean="0"/>
              <a:t>Должны быть предложены решения в следующих областях: </a:t>
            </a:r>
          </a:p>
          <a:p>
            <a:pPr lvl="0"/>
            <a:r>
              <a:rPr lang="ru-RU" sz="2000" dirty="0" smtClean="0"/>
              <a:t>Управление ЖКХ; </a:t>
            </a:r>
          </a:p>
          <a:p>
            <a:pPr lvl="0"/>
            <a:r>
              <a:rPr lang="ru-RU" sz="2000" dirty="0" smtClean="0"/>
              <a:t>Управление транспортом;</a:t>
            </a:r>
          </a:p>
          <a:p>
            <a:pPr lvl="0"/>
            <a:r>
              <a:rPr lang="ru-RU" sz="2000" dirty="0" smtClean="0"/>
              <a:t>Предоставление электронных сервисов и государственных и муниципальных услуг;</a:t>
            </a:r>
          </a:p>
          <a:p>
            <a:pPr lvl="0"/>
            <a:r>
              <a:rPr lang="ru-RU" sz="2000" dirty="0" smtClean="0"/>
              <a:t>Обеспечение безопасности жизнедеятельности граждан;</a:t>
            </a:r>
          </a:p>
          <a:p>
            <a:pPr lvl="0"/>
            <a:r>
              <a:rPr lang="ru-RU" sz="2000" dirty="0" smtClean="0"/>
              <a:t>Управление муниципальным образованием.</a:t>
            </a:r>
          </a:p>
          <a:p>
            <a:endParaRPr lang="ru-RU" sz="2000" dirty="0"/>
          </a:p>
        </p:txBody>
      </p:sp>
      <p:pic>
        <p:nvPicPr>
          <p:cNvPr id="29698" name="Picture 2" descr="E:\АРИС\ARIS Horiz 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661248"/>
            <a:ext cx="2016224" cy="701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6309320"/>
            <a:ext cx="823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Специализированная организация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ИТ-Биофарм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кластера Новосибирской области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250706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ru-RU" sz="1800" b="1" dirty="0" smtClean="0"/>
              <a:t>Конфигурация проекта была обсуждена и одобрена </a:t>
            </a:r>
            <a:br>
              <a:rPr lang="ru-RU" sz="1800" b="1" dirty="0" smtClean="0"/>
            </a:br>
            <a:r>
              <a:rPr lang="ru-RU" sz="1800" b="1" dirty="0" smtClean="0"/>
              <a:t>на заседаниях НП «</a:t>
            </a:r>
            <a:r>
              <a:rPr lang="ru-RU" sz="1800" b="1" dirty="0" err="1" smtClean="0"/>
              <a:t>СибАкадемСофт</a:t>
            </a:r>
            <a:r>
              <a:rPr lang="ru-RU" sz="1800" b="1" dirty="0" smtClean="0"/>
              <a:t>»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Ответственным </a:t>
            </a:r>
            <a:r>
              <a:rPr lang="ru-RU" sz="1800" b="1" dirty="0" smtClean="0"/>
              <a:t>исполнителем выдвинута компания «</a:t>
            </a:r>
            <a:r>
              <a:rPr lang="en-US" sz="1800" b="1" dirty="0" smtClean="0"/>
              <a:t>R-Style</a:t>
            </a:r>
            <a:r>
              <a:rPr lang="ru-RU" sz="1800" b="1" dirty="0" smtClean="0"/>
              <a:t>»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     Конкурс </a:t>
            </a:r>
            <a:r>
              <a:rPr lang="ru-RU" sz="1800" b="1" dirty="0" smtClean="0"/>
              <a:t>объявлен ГАУ НСО «АРИС» на средства Программы развития </a:t>
            </a:r>
            <a:r>
              <a:rPr lang="ru-RU" sz="1800" b="1" dirty="0" smtClean="0"/>
              <a:t>   </a:t>
            </a:r>
            <a:br>
              <a:rPr lang="ru-RU" sz="1800" b="1" dirty="0" smtClean="0"/>
            </a:br>
            <a:r>
              <a:rPr lang="ru-RU" sz="1800" b="1" dirty="0"/>
              <a:t> </a:t>
            </a:r>
            <a:r>
              <a:rPr lang="ru-RU" sz="1800" b="1" dirty="0" smtClean="0"/>
              <a:t>    </a:t>
            </a:r>
            <a:r>
              <a:rPr lang="ru-RU" sz="1800" b="1" dirty="0" smtClean="0"/>
              <a:t>Инновационного </a:t>
            </a:r>
            <a:r>
              <a:rPr lang="ru-RU" sz="1800" b="1" dirty="0" smtClean="0"/>
              <a:t>кластера информационных и биофармацевтических </a:t>
            </a:r>
            <a:br>
              <a:rPr lang="ru-RU" sz="1800" b="1" dirty="0" smtClean="0"/>
            </a:br>
            <a:r>
              <a:rPr lang="ru-RU" sz="1800" b="1" dirty="0" smtClean="0"/>
              <a:t>     технологий </a:t>
            </a:r>
            <a:r>
              <a:rPr lang="ru-RU" sz="1800" b="1" dirty="0" smtClean="0"/>
              <a:t>Новосибирской области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          Победителем </a:t>
            </a:r>
            <a:r>
              <a:rPr lang="ru-RU" sz="1800" b="1" dirty="0" smtClean="0"/>
              <a:t>конкурса </a:t>
            </a:r>
            <a:r>
              <a:rPr lang="ru-RU" sz="1800" b="1" dirty="0"/>
              <a:t>стал «</a:t>
            </a:r>
            <a:r>
              <a:rPr lang="en-US" sz="1800" b="1" dirty="0"/>
              <a:t>R-Style</a:t>
            </a:r>
            <a:r>
              <a:rPr lang="ru-RU" sz="1800" b="1" dirty="0" smtClean="0"/>
              <a:t>»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Результат:</a:t>
            </a:r>
            <a:br>
              <a:rPr lang="ru-RU" sz="1800" b="1" dirty="0" smtClean="0"/>
            </a:br>
            <a:r>
              <a:rPr lang="ru-RU" sz="1800" b="1" dirty="0"/>
              <a:t>Документ «Интегрированная сервисная информационно-коммуникационная технологическая система </a:t>
            </a:r>
            <a:r>
              <a:rPr lang="ru-RU" sz="1800" b="1" dirty="0" smtClean="0"/>
              <a:t>«</a:t>
            </a:r>
            <a:r>
              <a:rPr lang="ru-RU" sz="1800" b="1" dirty="0"/>
              <a:t>Умный город» на базе </a:t>
            </a:r>
            <a:r>
              <a:rPr lang="ru-RU" sz="1800" b="1" dirty="0" err="1"/>
              <a:t>наукограда</a:t>
            </a:r>
            <a:r>
              <a:rPr lang="ru-RU" sz="1800" b="1" dirty="0"/>
              <a:t> </a:t>
            </a:r>
            <a:r>
              <a:rPr lang="ru-RU" sz="1800" b="1" dirty="0" smtClean="0"/>
              <a:t>Кольцово. Эскизный проект»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Соисполнители: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83" b="70924"/>
          <a:stretch/>
        </p:blipFill>
        <p:spPr bwMode="auto">
          <a:xfrm>
            <a:off x="7308304" y="2864054"/>
            <a:ext cx="1275569" cy="1071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3575" t="5730" r="63251" b="84969"/>
          <a:stretch/>
        </p:blipFill>
        <p:spPr>
          <a:xfrm>
            <a:off x="195219" y="5660068"/>
            <a:ext cx="1860464" cy="7389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2835" t="16319" r="69788" b="77720"/>
          <a:stretch/>
        </p:blipFill>
        <p:spPr>
          <a:xfrm>
            <a:off x="2220693" y="5627735"/>
            <a:ext cx="1696729" cy="7712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307"/>
          <a:stretch/>
        </p:blipFill>
        <p:spPr>
          <a:xfrm>
            <a:off x="4064186" y="5177264"/>
            <a:ext cx="1539969" cy="1203458"/>
          </a:xfrm>
          <a:prstGeom prst="rect">
            <a:avLst/>
          </a:prstGeom>
        </p:spPr>
      </p:pic>
      <p:pic>
        <p:nvPicPr>
          <p:cNvPr id="11" name="Picture 4" descr="http://www.cstv.tsu.ru/res/azof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69" y="5484236"/>
            <a:ext cx="2053241" cy="89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rdtex.ru/upload/iblock/638/6386288fbdbb161e7635e8cdb7f00304.jpg?%3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22" y="4760607"/>
            <a:ext cx="1554073" cy="176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3266" y="548680"/>
            <a:ext cx="2715729" cy="79208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Сферы реализации проекта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93" y="1865309"/>
            <a:ext cx="559426" cy="55942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5" y="3490184"/>
            <a:ext cx="1525343" cy="7346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70" y="4484749"/>
            <a:ext cx="1069653" cy="641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70040"/>
            <a:ext cx="4363582" cy="8100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93" y="2624819"/>
            <a:ext cx="610388" cy="6054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5816" y="1803515"/>
            <a:ext cx="5501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dirty="0"/>
              <a:t>Управление городскими системами жизнеобеспечения и ЖКХ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dirty="0"/>
              <a:t>Управление системами транспорта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dirty="0"/>
              <a:t>Предоставление электронных сервисов и государственных муниципальных услуг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dirty="0"/>
              <a:t>Обеспечение информационной безопасности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dirty="0"/>
              <a:t>Управление городом/муниципальное управление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8151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1crm.by/images/stories/public/ius/ius_log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952568" cy="159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908720"/>
            <a:ext cx="51845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Определены основные составляющие </a:t>
            </a:r>
            <a:r>
              <a:rPr lang="ru-RU" sz="2400" dirty="0" smtClean="0"/>
              <a:t>системы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Определены взаимосвязи между составляющими системы и общая идеология, которая </a:t>
            </a:r>
            <a:r>
              <a:rPr lang="ru-RU" sz="2400" dirty="0" smtClean="0"/>
              <a:t>всё объединяет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Технически вся система объединена </a:t>
            </a:r>
            <a:r>
              <a:rPr lang="ru-RU" sz="2400" dirty="0" smtClean="0"/>
              <a:t>информационной </a:t>
            </a:r>
            <a:r>
              <a:rPr lang="ru-RU" sz="2400" dirty="0" smtClean="0"/>
              <a:t>интеграционной </a:t>
            </a:r>
            <a:r>
              <a:rPr lang="ru-RU" sz="2400" dirty="0" smtClean="0"/>
              <a:t>шиной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Определены требования к информационным протоколам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50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886700" cy="709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Структурная схема решения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764704"/>
            <a:ext cx="7831708" cy="58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19" y="134717"/>
            <a:ext cx="7880685" cy="1143000"/>
          </a:xfr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Отличительной особенностью проекта – </a:t>
            </a: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развитие идеологии и технологий </a:t>
            </a: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Ситуационного </a:t>
            </a: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центра</a:t>
            </a:r>
            <a:endParaRPr lang="ru-RU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6635080" cy="4524315"/>
          </a:xfrm>
          <a:noFill/>
        </p:spPr>
        <p:txBody>
          <a:bodyPr wrap="square" rtlCol="0">
            <a:spAutoFit/>
          </a:bodyPr>
          <a:lstStyle/>
          <a:p>
            <a:pPr marL="0" indent="-514350" algn="just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Ситуационный центр должен совместить интересы жителей, управляющей организации, поставщиков коммунальных ресурсов и государства</a:t>
            </a:r>
          </a:p>
          <a:p>
            <a:pPr marL="0" indent="-514350" algn="just">
              <a:buNone/>
            </a:pPr>
            <a:r>
              <a:rPr lang="ru-RU" sz="2000" b="1" dirty="0" smtClean="0"/>
              <a:t> </a:t>
            </a:r>
          </a:p>
          <a:p>
            <a:pPr marL="0" indent="-514350" algn="just">
              <a:buNone/>
            </a:pPr>
            <a:r>
              <a:rPr lang="ru-RU" sz="2000" b="1" dirty="0" smtClean="0">
                <a:solidFill>
                  <a:srgbClr val="3366CC"/>
                </a:solidFill>
              </a:rPr>
              <a:t>Принципы деятельности Ситуационного центра:</a:t>
            </a:r>
          </a:p>
          <a:p>
            <a:pPr marL="0" indent="-514350" algn="just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Максимальное участие жителей в контроле услуг и улучшении их качества</a:t>
            </a:r>
          </a:p>
          <a:p>
            <a:pPr marL="0" indent="-514350" algn="just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Формирование и интеграция систем объективного и субъективного контроля комфортности</a:t>
            </a:r>
          </a:p>
          <a:p>
            <a:pPr marL="0" indent="-514350" algn="just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Автоматизация исполнения обращений граждан</a:t>
            </a:r>
          </a:p>
          <a:p>
            <a:pPr marL="0" indent="-514350" algn="just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Упрощение доступа к рынку коммунальных услуг ИТ компаний и увеличение разнообразия услуг</a:t>
            </a:r>
          </a:p>
          <a:p>
            <a:pPr marL="0" indent="-514350" algn="just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Самофинансирование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90" y="172800"/>
            <a:ext cx="1990510" cy="668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88" y="3544556"/>
            <a:ext cx="938241" cy="540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304" y="4551377"/>
            <a:ext cx="702350" cy="596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88" y="5510027"/>
            <a:ext cx="235015" cy="80372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24" y="2708695"/>
            <a:ext cx="612281" cy="612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01" y="2236176"/>
            <a:ext cx="465429" cy="4896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09" y="1386159"/>
            <a:ext cx="1017994" cy="767313"/>
          </a:xfrm>
          <a:prstGeom prst="rect">
            <a:avLst/>
          </a:prstGeom>
          <a:effectLst>
            <a:glow>
              <a:schemeClr val="accent1">
                <a:alpha val="48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60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ЗАДАЧИ</a:t>
            </a:r>
            <a:br>
              <a:rPr lang="ru-RU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СИТУАЦИОННОГО ЦЕНТРА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5432"/>
            <a:ext cx="891820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44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973</Words>
  <Application>Microsoft Office PowerPoint</Application>
  <PresentationFormat>Экран (4:3)</PresentationFormat>
  <Paragraphs>148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Тема Office</vt:lpstr>
      <vt:lpstr>Пилотный проект по теме «Умного города» на базе Наукограда Кольцово</vt:lpstr>
      <vt:lpstr>Пилотный проект на базе Наукограда Кольцово  ПОЧЕМУ КОЛЬЦОВО ?</vt:lpstr>
      <vt:lpstr>Цели и задачи проекта «Интегрированная сервисная информационно-коммуникационная технологическая система «Умный город» на базе рабочего поселка Кольцово  </vt:lpstr>
      <vt:lpstr>Конфигурация проекта была обсуждена и одобрена  на заседаниях НП «СибАкадемСофт»     Ответственным исполнителем выдвинута компания «R-Style»       Конкурс объявлен ГАУ НСО «АРИС» на средства Программы развития          Инновационного кластера информационных и биофармацевтических       технологий Новосибирской области                   Победителем конкурса стал «R-Style»  Результат: Документ «Интегрированная сервисная информационно-коммуникационная технологическая система «Умный город» на базе наукограда Кольцово. Эскизный проект»  Соисполнители:  </vt:lpstr>
      <vt:lpstr>Сферы реализации проекта</vt:lpstr>
      <vt:lpstr>Презентация PowerPoint</vt:lpstr>
      <vt:lpstr>Структурная схема решения</vt:lpstr>
      <vt:lpstr>Отличительной особенностью проекта – развитие идеологии и технологий Ситуационного центра</vt:lpstr>
      <vt:lpstr>ЗАДАЧИ СИТУАЦИОННОГО ЦЕНТРА</vt:lpstr>
      <vt:lpstr>Ситуационный центр интегрирует Умные дома в единую сеть</vt:lpstr>
      <vt:lpstr>В Системе предусмотрен сбор данных в автоматическом режиме</vt:lpstr>
      <vt:lpstr>Построение единого окна жителя</vt:lpstr>
      <vt:lpstr>Основные задачи подсистемы «Управление городскими системами жизнеобеспечения и ЖКХ» </vt:lpstr>
      <vt:lpstr>ЭФФЕКТЫ ОТ ВНЕДРЕНИЯ  ИТ-РЕШЕНИЙ В СФЕРУ ЖКХ</vt:lpstr>
      <vt:lpstr>Участники – разработчики ПО, производители оборудования, системные интеграторы, управляющие компании </vt:lpstr>
      <vt:lpstr>Основные задачи подсистемы  «Управление системами транспорта» </vt:lpstr>
      <vt:lpstr>Презентация PowerPoint</vt:lpstr>
      <vt:lpstr>Основные задачи подсистемы «Предоставление электронных сервисов и государственных муниципальных услуг» </vt:lpstr>
      <vt:lpstr>Основные задачи подсистемы «Управление городом/муниципальное управление» </vt:lpstr>
      <vt:lpstr>МАСШТАБИРОВАНИЕ ИТ-РЕШЕНИЙ</vt:lpstr>
      <vt:lpstr>Презентация PowerPoint</vt:lpstr>
      <vt:lpstr>Объединяющей идеей разработанного эскизного проекта является то, что Система позволяет активно участвовать населению во всех процессах –   жители города не просто платят за ресурсы и услуги, но и активно преобразуют жизненную среду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Александр</dc:creator>
  <cp:lastModifiedBy>Anna T.</cp:lastModifiedBy>
  <cp:revision>139</cp:revision>
  <cp:lastPrinted>2016-04-06T16:13:33Z</cp:lastPrinted>
  <dcterms:created xsi:type="dcterms:W3CDTF">2014-12-01T17:15:51Z</dcterms:created>
  <dcterms:modified xsi:type="dcterms:W3CDTF">2016-04-27T05:25:12Z</dcterms:modified>
</cp:coreProperties>
</file>